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66"/>
    <a:srgbClr val="27057D"/>
    <a:srgbClr val="85C38B"/>
    <a:srgbClr val="469064"/>
    <a:srgbClr val="D4E187"/>
    <a:srgbClr val="BCF4FC"/>
    <a:srgbClr val="83EBF9"/>
    <a:srgbClr val="52E2F6"/>
    <a:srgbClr val="00CC66"/>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e-BY"/>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E7D73-F74C-44D1-B653-C7FBDC941A03}" type="datetimeFigureOut">
              <a:rPr lang="be-BY" smtClean="0"/>
              <a:pPr/>
              <a:t>04.11.2012</a:t>
            </a:fld>
            <a:endParaRPr lang="be-BY"/>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e-BY"/>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e-BY"/>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e-BY"/>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43EA1-6074-406A-8323-6A500234D421}" type="slidenum">
              <a:rPr lang="be-BY" smtClean="0"/>
              <a:pPr/>
              <a:t>‹#›</a:t>
            </a:fld>
            <a:endParaRPr lang="be-B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16" name="Номер слайда 15"/>
          <p:cNvSpPr>
            <a:spLocks noGrp="1"/>
          </p:cNvSpPr>
          <p:nvPr>
            <p:ph type="sldNum" sz="quarter" idx="11"/>
          </p:nvPr>
        </p:nvSpPr>
        <p:spPr/>
        <p:txBody>
          <a:bodyPr/>
          <a:lstStyle/>
          <a:p>
            <a:fld id="{F2605860-9764-468A-8BC1-1A34593F7808}" type="slidenum">
              <a:rPr lang="be-BY" smtClean="0"/>
              <a:pPr/>
              <a:t>‹#›</a:t>
            </a:fld>
            <a:endParaRPr lang="be-BY"/>
          </a:p>
        </p:txBody>
      </p:sp>
      <p:sp>
        <p:nvSpPr>
          <p:cNvPr id="17" name="Нижний колонтитул 16"/>
          <p:cNvSpPr>
            <a:spLocks noGrp="1"/>
          </p:cNvSpPr>
          <p:nvPr>
            <p:ph type="ftr" sz="quarter" idx="12"/>
          </p:nvPr>
        </p:nvSpPr>
        <p:spPr/>
        <p:txBody>
          <a:bodyPr/>
          <a:lstStyle/>
          <a:p>
            <a:endParaRPr lang="be-BY"/>
          </a:p>
        </p:txBody>
      </p:sp>
    </p:spTree>
  </p:cSld>
  <p:clrMapOvr>
    <a:masterClrMapping/>
  </p:clrMapOvr>
  <p:transition spd="med">
    <p:pull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F2605860-9764-468A-8BC1-1A34593F7808}" type="slidenum">
              <a:rPr lang="be-BY" smtClean="0"/>
              <a:pPr/>
              <a:t>‹#›</a:t>
            </a:fld>
            <a:endParaRPr lang="be-BY"/>
          </a:p>
        </p:txBody>
      </p:sp>
    </p:spTree>
  </p:cSld>
  <p:clrMapOvr>
    <a:masterClrMapping/>
  </p:clrMapOvr>
  <p:transition spd="med">
    <p:pull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F2605860-9764-468A-8BC1-1A34593F7808}" type="slidenum">
              <a:rPr lang="be-BY" smtClean="0"/>
              <a:pPr/>
              <a:t>‹#›</a:t>
            </a:fld>
            <a:endParaRPr lang="be-BY"/>
          </a:p>
        </p:txBody>
      </p:sp>
    </p:spTree>
  </p:cSld>
  <p:clrMapOvr>
    <a:masterClrMapping/>
  </p:clrMapOvr>
  <p:transition spd="med">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E2E367D-0BAC-4213-AC38-218FAA73EC85}" type="datetimeFigureOut">
              <a:rPr lang="be-BY" smtClean="0"/>
              <a:pPr/>
              <a:t>04.11.2012</a:t>
            </a:fld>
            <a:endParaRPr lang="be-BY"/>
          </a:p>
        </p:txBody>
      </p:sp>
      <p:sp>
        <p:nvSpPr>
          <p:cNvPr id="15" name="Номер слайда 14"/>
          <p:cNvSpPr>
            <a:spLocks noGrp="1"/>
          </p:cNvSpPr>
          <p:nvPr>
            <p:ph type="sldNum" sz="quarter" idx="15"/>
          </p:nvPr>
        </p:nvSpPr>
        <p:spPr/>
        <p:txBody>
          <a:bodyPr/>
          <a:lstStyle>
            <a:lvl1pPr algn="ctr">
              <a:defRPr/>
            </a:lvl1pPr>
          </a:lstStyle>
          <a:p>
            <a:fld id="{F2605860-9764-468A-8BC1-1A34593F7808}" type="slidenum">
              <a:rPr lang="be-BY" smtClean="0"/>
              <a:pPr/>
              <a:t>‹#›</a:t>
            </a:fld>
            <a:endParaRPr lang="be-BY"/>
          </a:p>
        </p:txBody>
      </p:sp>
      <p:sp>
        <p:nvSpPr>
          <p:cNvPr id="16" name="Нижний колонтитул 15"/>
          <p:cNvSpPr>
            <a:spLocks noGrp="1"/>
          </p:cNvSpPr>
          <p:nvPr>
            <p:ph type="ftr" sz="quarter" idx="16"/>
          </p:nvPr>
        </p:nvSpPr>
        <p:spPr/>
        <p:txBody>
          <a:bodyPr/>
          <a:lstStyle/>
          <a:p>
            <a:endParaRPr lang="be-BY"/>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F2605860-9764-468A-8BC1-1A34593F7808}" type="slidenum">
              <a:rPr lang="be-BY" smtClean="0"/>
              <a:pPr/>
              <a:t>‹#›</a:t>
            </a:fld>
            <a:endParaRPr lang="be-BY"/>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6" name="Нижний колонтитул 5"/>
          <p:cNvSpPr>
            <a:spLocks noGrp="1"/>
          </p:cNvSpPr>
          <p:nvPr>
            <p:ph type="ftr" sz="quarter" idx="11"/>
          </p:nvPr>
        </p:nvSpPr>
        <p:spPr/>
        <p:txBody>
          <a:bodyPr/>
          <a:lstStyle/>
          <a:p>
            <a:endParaRPr lang="be-BY"/>
          </a:p>
        </p:txBody>
      </p:sp>
      <p:sp>
        <p:nvSpPr>
          <p:cNvPr id="7" name="Номер слайда 6"/>
          <p:cNvSpPr>
            <a:spLocks noGrp="1"/>
          </p:cNvSpPr>
          <p:nvPr>
            <p:ph type="sldNum" sz="quarter" idx="12"/>
          </p:nvPr>
        </p:nvSpPr>
        <p:spPr/>
        <p:txBody>
          <a:bodyPr/>
          <a:lstStyle/>
          <a:p>
            <a:fld id="{F2605860-9764-468A-8BC1-1A34593F7808}" type="slidenum">
              <a:rPr lang="be-BY" smtClean="0"/>
              <a:pPr/>
              <a:t>‹#›</a:t>
            </a:fld>
            <a:endParaRPr lang="be-BY"/>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2605860-9764-468A-8BC1-1A34593F7808}" type="slidenum">
              <a:rPr lang="be-BY" smtClean="0"/>
              <a:pPr/>
              <a:t>‹#›</a:t>
            </a:fld>
            <a:endParaRPr lang="be-BY"/>
          </a:p>
        </p:txBody>
      </p:sp>
      <p:sp>
        <p:nvSpPr>
          <p:cNvPr id="8" name="Нижний колонтитул 7"/>
          <p:cNvSpPr>
            <a:spLocks noGrp="1"/>
          </p:cNvSpPr>
          <p:nvPr>
            <p:ph type="ftr" sz="quarter" idx="11"/>
          </p:nvPr>
        </p:nvSpPr>
        <p:spPr/>
        <p:txBody>
          <a:bodyPr/>
          <a:lstStyle/>
          <a:p>
            <a:endParaRPr lang="be-BY"/>
          </a:p>
        </p:txBody>
      </p:sp>
      <p:sp>
        <p:nvSpPr>
          <p:cNvPr id="7" name="Дата 6"/>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4" name="Нижний колонтитул 3"/>
          <p:cNvSpPr>
            <a:spLocks noGrp="1"/>
          </p:cNvSpPr>
          <p:nvPr>
            <p:ph type="ftr" sz="quarter" idx="11"/>
          </p:nvPr>
        </p:nvSpPr>
        <p:spPr/>
        <p:txBody>
          <a:bodyPr/>
          <a:lstStyle/>
          <a:p>
            <a:endParaRPr lang="be-BY"/>
          </a:p>
        </p:txBody>
      </p:sp>
      <p:sp>
        <p:nvSpPr>
          <p:cNvPr id="5" name="Номер слайда 4"/>
          <p:cNvSpPr>
            <a:spLocks noGrp="1"/>
          </p:cNvSpPr>
          <p:nvPr>
            <p:ph type="sldNum" sz="quarter" idx="12"/>
          </p:nvPr>
        </p:nvSpPr>
        <p:spPr/>
        <p:txBody>
          <a:bodyPr/>
          <a:lstStyle/>
          <a:p>
            <a:fld id="{F2605860-9764-468A-8BC1-1A34593F7808}" type="slidenum">
              <a:rPr lang="be-BY" smtClean="0"/>
              <a:pPr/>
              <a:t>‹#›</a:t>
            </a:fld>
            <a:endParaRPr lang="be-BY"/>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p:pull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3" name="Нижний колонтитул 2"/>
          <p:cNvSpPr>
            <a:spLocks noGrp="1"/>
          </p:cNvSpPr>
          <p:nvPr>
            <p:ph type="ftr" sz="quarter" idx="11"/>
          </p:nvPr>
        </p:nvSpPr>
        <p:spPr/>
        <p:txBody>
          <a:bodyPr/>
          <a:lstStyle/>
          <a:p>
            <a:endParaRPr lang="be-BY"/>
          </a:p>
        </p:txBody>
      </p:sp>
      <p:sp>
        <p:nvSpPr>
          <p:cNvPr id="4" name="Номер слайда 3"/>
          <p:cNvSpPr>
            <a:spLocks noGrp="1"/>
          </p:cNvSpPr>
          <p:nvPr>
            <p:ph type="sldNum" sz="quarter" idx="12"/>
          </p:nvPr>
        </p:nvSpPr>
        <p:spPr/>
        <p:txBody>
          <a:bodyPr/>
          <a:lstStyle/>
          <a:p>
            <a:fld id="{F2605860-9764-468A-8BC1-1A34593F7808}" type="slidenum">
              <a:rPr lang="be-BY" smtClean="0"/>
              <a:pPr/>
              <a:t>‹#›</a:t>
            </a:fld>
            <a:endParaRPr lang="be-BY"/>
          </a:p>
        </p:txBody>
      </p:sp>
    </p:spTree>
  </p:cSld>
  <p:clrMapOvr>
    <a:masterClrMapping/>
  </p:clrMapOvr>
  <p:transition spd="med">
    <p:pull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E2E367D-0BAC-4213-AC38-218FAA73EC85}" type="datetimeFigureOut">
              <a:rPr lang="be-BY" smtClean="0"/>
              <a:pPr/>
              <a:t>04.11.2012</a:t>
            </a:fld>
            <a:endParaRPr lang="be-BY"/>
          </a:p>
        </p:txBody>
      </p:sp>
      <p:sp>
        <p:nvSpPr>
          <p:cNvPr id="9" name="Номер слайда 8"/>
          <p:cNvSpPr>
            <a:spLocks noGrp="1"/>
          </p:cNvSpPr>
          <p:nvPr>
            <p:ph type="sldNum" sz="quarter" idx="15"/>
          </p:nvPr>
        </p:nvSpPr>
        <p:spPr/>
        <p:txBody>
          <a:bodyPr/>
          <a:lstStyle/>
          <a:p>
            <a:fld id="{F2605860-9764-468A-8BC1-1A34593F7808}" type="slidenum">
              <a:rPr lang="be-BY" smtClean="0"/>
              <a:pPr/>
              <a:t>‹#›</a:t>
            </a:fld>
            <a:endParaRPr lang="be-BY"/>
          </a:p>
        </p:txBody>
      </p:sp>
      <p:sp>
        <p:nvSpPr>
          <p:cNvPr id="10" name="Нижний колонтитул 9"/>
          <p:cNvSpPr>
            <a:spLocks noGrp="1"/>
          </p:cNvSpPr>
          <p:nvPr>
            <p:ph type="ftr" sz="quarter" idx="16"/>
          </p:nvPr>
        </p:nvSpPr>
        <p:spPr/>
        <p:txBody>
          <a:bodyPr/>
          <a:lstStyle/>
          <a:p>
            <a:endParaRPr lang="be-BY"/>
          </a:p>
        </p:txBody>
      </p:sp>
    </p:spTree>
  </p:cSld>
  <p:clrMapOvr>
    <a:masterClrMapping/>
  </p:clrMapOvr>
  <p:transition spd="med">
    <p:pull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E2E367D-0BAC-4213-AC38-218FAA73EC85}" type="datetimeFigureOut">
              <a:rPr lang="be-BY" smtClean="0"/>
              <a:pPr/>
              <a:t>04.11.2012</a:t>
            </a:fld>
            <a:endParaRPr lang="be-BY"/>
          </a:p>
        </p:txBody>
      </p:sp>
      <p:sp>
        <p:nvSpPr>
          <p:cNvPr id="9" name="Номер слайда 8"/>
          <p:cNvSpPr>
            <a:spLocks noGrp="1"/>
          </p:cNvSpPr>
          <p:nvPr>
            <p:ph type="sldNum" sz="quarter" idx="11"/>
          </p:nvPr>
        </p:nvSpPr>
        <p:spPr/>
        <p:txBody>
          <a:bodyPr/>
          <a:lstStyle/>
          <a:p>
            <a:fld id="{F2605860-9764-468A-8BC1-1A34593F7808}" type="slidenum">
              <a:rPr lang="be-BY" smtClean="0"/>
              <a:pPr/>
              <a:t>‹#›</a:t>
            </a:fld>
            <a:endParaRPr lang="be-BY"/>
          </a:p>
        </p:txBody>
      </p:sp>
      <p:sp>
        <p:nvSpPr>
          <p:cNvPr id="10" name="Нижний колонтитул 9"/>
          <p:cNvSpPr>
            <a:spLocks noGrp="1"/>
          </p:cNvSpPr>
          <p:nvPr>
            <p:ph type="ftr" sz="quarter" idx="12"/>
          </p:nvPr>
        </p:nvSpPr>
        <p:spPr/>
        <p:txBody>
          <a:bodyPr/>
          <a:lstStyle/>
          <a:p>
            <a:endParaRPr lang="be-BY"/>
          </a:p>
        </p:txBody>
      </p:sp>
    </p:spTree>
  </p:cSld>
  <p:clrMapOvr>
    <a:masterClrMapping/>
  </p:clrMapOvr>
  <p:transition spd="med">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E2E367D-0BAC-4213-AC38-218FAA73EC85}" type="datetimeFigureOut">
              <a:rPr lang="be-BY" smtClean="0"/>
              <a:pPr/>
              <a:t>04.11.2012</a:t>
            </a:fld>
            <a:endParaRPr lang="be-BY"/>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be-BY"/>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2605860-9764-468A-8BC1-1A34593F7808}" type="slidenum">
              <a:rPr lang="be-BY" smtClean="0"/>
              <a:pPr/>
              <a:t>‹#›</a:t>
            </a:fld>
            <a:endParaRPr lang="be-BY"/>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pull dir="ru"/>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2160240"/>
          </a:xfrm>
        </p:spPr>
        <p:txBody>
          <a:bodyPr>
            <a:normAutofit/>
          </a:bodyPr>
          <a:lstStyle/>
          <a:p>
            <a:r>
              <a:rPr lang="ru-RU" sz="5400" b="1" i="1" dirty="0" smtClean="0">
                <a:latin typeface="Arno Pro" pitchFamily="18" charset="0"/>
                <a:cs typeface="Arial" pitchFamily="34" charset="0"/>
              </a:rPr>
              <a:t>Кодекс Республики Беларусь об образовании</a:t>
            </a:r>
            <a:endParaRPr lang="be-BY" sz="5400" b="1" i="1" dirty="0">
              <a:latin typeface="Arno Pro" pitchFamily="18" charset="0"/>
              <a:cs typeface="Arial" pitchFamily="34" charset="0"/>
            </a:endParaRPr>
          </a:p>
        </p:txBody>
      </p:sp>
      <p:pic>
        <p:nvPicPr>
          <p:cNvPr id="4" name="Рисунок 3" descr="счсчс.jpg"/>
          <p:cNvPicPr>
            <a:picLocks noChangeAspect="1"/>
          </p:cNvPicPr>
          <p:nvPr/>
        </p:nvPicPr>
        <p:blipFill>
          <a:blip r:embed="rId2" cstate="print"/>
          <a:stretch>
            <a:fillRect/>
          </a:stretch>
        </p:blipFill>
        <p:spPr>
          <a:xfrm>
            <a:off x="3347864" y="2636912"/>
            <a:ext cx="5080000" cy="3581400"/>
          </a:xfrm>
          <a:prstGeom prst="rect">
            <a:avLst/>
          </a:prstGeom>
        </p:spPr>
      </p:pic>
    </p:spTree>
  </p:cSld>
  <p:clrMapOvr>
    <a:masterClrMapping/>
  </p:clrMapOvr>
  <p:transition spd="med">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2051720" y="548680"/>
            <a:ext cx="5256584" cy="612648"/>
          </a:xfrm>
          <a:prstGeom prst="flowChartAlternateProcess">
            <a:avLst/>
          </a:prstGeom>
          <a:solidFill>
            <a:srgbClr val="CCFF6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lumMod val="95000"/>
                    <a:lumOff val="5000"/>
                  </a:schemeClr>
                </a:solidFill>
              </a:rPr>
              <a:t>Образование</a:t>
            </a:r>
            <a:r>
              <a:rPr lang="ru-RU" dirty="0" smtClean="0">
                <a:solidFill>
                  <a:schemeClr val="bg1">
                    <a:lumMod val="95000"/>
                    <a:lumOff val="5000"/>
                  </a:schemeClr>
                </a:solidFill>
              </a:rPr>
              <a:t> подразделяется на</a:t>
            </a:r>
            <a:endParaRPr lang="be-BY" dirty="0">
              <a:solidFill>
                <a:schemeClr val="bg1">
                  <a:lumMod val="95000"/>
                  <a:lumOff val="5000"/>
                </a:schemeClr>
              </a:solidFill>
            </a:endParaRPr>
          </a:p>
        </p:txBody>
      </p:sp>
      <p:cxnSp>
        <p:nvCxnSpPr>
          <p:cNvPr id="4" name="Прямая со стрелкой 3"/>
          <p:cNvCxnSpPr/>
          <p:nvPr/>
        </p:nvCxnSpPr>
        <p:spPr>
          <a:xfrm flipH="1">
            <a:off x="1907704" y="1196752"/>
            <a:ext cx="648072" cy="504056"/>
          </a:xfrm>
          <a:prstGeom prst="straightConnector1">
            <a:avLst/>
          </a:prstGeom>
          <a:ln>
            <a:solidFill>
              <a:srgbClr val="CCFF66"/>
            </a:solidFill>
            <a:tailEnd type="arrow"/>
          </a:ln>
        </p:spPr>
        <p:style>
          <a:lnRef idx="3">
            <a:schemeClr val="accent1"/>
          </a:lnRef>
          <a:fillRef idx="0">
            <a:schemeClr val="accent1"/>
          </a:fillRef>
          <a:effectRef idx="2">
            <a:schemeClr val="accent1"/>
          </a:effectRef>
          <a:fontRef idx="minor">
            <a:schemeClr val="tx1"/>
          </a:fontRef>
        </p:style>
      </p:cxnSp>
      <p:cxnSp>
        <p:nvCxnSpPr>
          <p:cNvPr id="6" name="Прямая со стрелкой 5"/>
          <p:cNvCxnSpPr/>
          <p:nvPr/>
        </p:nvCxnSpPr>
        <p:spPr>
          <a:xfrm>
            <a:off x="6804248" y="1196752"/>
            <a:ext cx="504056" cy="576064"/>
          </a:xfrm>
          <a:prstGeom prst="straightConnector1">
            <a:avLst/>
          </a:prstGeom>
          <a:ln>
            <a:solidFill>
              <a:srgbClr val="CCFF66"/>
            </a:solidFill>
            <a:tailEnd type="arrow"/>
          </a:ln>
        </p:spPr>
        <p:style>
          <a:lnRef idx="3">
            <a:schemeClr val="accent1"/>
          </a:lnRef>
          <a:fillRef idx="0">
            <a:schemeClr val="accent1"/>
          </a:fillRef>
          <a:effectRef idx="2">
            <a:schemeClr val="accent1"/>
          </a:effectRef>
          <a:fontRef idx="minor">
            <a:schemeClr val="tx1"/>
          </a:fontRef>
        </p:style>
      </p:cxnSp>
      <p:sp>
        <p:nvSpPr>
          <p:cNvPr id="11" name="Блок-схема: альтернативный процесс 10"/>
          <p:cNvSpPr/>
          <p:nvPr/>
        </p:nvSpPr>
        <p:spPr>
          <a:xfrm>
            <a:off x="395536" y="1772816"/>
            <a:ext cx="2520280" cy="612648"/>
          </a:xfrm>
          <a:prstGeom prst="flowChartAlternateProcess">
            <a:avLst/>
          </a:prstGeom>
          <a:solidFill>
            <a:srgbClr val="CC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основное</a:t>
            </a:r>
            <a:endParaRPr lang="be-BY" dirty="0">
              <a:solidFill>
                <a:schemeClr val="bg1">
                  <a:lumMod val="95000"/>
                  <a:lumOff val="5000"/>
                </a:schemeClr>
              </a:solidFill>
            </a:endParaRPr>
          </a:p>
        </p:txBody>
      </p:sp>
      <p:sp>
        <p:nvSpPr>
          <p:cNvPr id="12" name="Скругленный прямоугольник 11"/>
          <p:cNvSpPr/>
          <p:nvPr/>
        </p:nvSpPr>
        <p:spPr>
          <a:xfrm>
            <a:off x="3275856" y="1772816"/>
            <a:ext cx="2808312" cy="576064"/>
          </a:xfrm>
          <a:prstGeom prst="roundRect">
            <a:avLst/>
          </a:prstGeom>
          <a:solidFill>
            <a:srgbClr val="CC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дополнительное</a:t>
            </a:r>
            <a:endParaRPr lang="be-BY" dirty="0">
              <a:solidFill>
                <a:schemeClr val="bg1">
                  <a:lumMod val="95000"/>
                  <a:lumOff val="5000"/>
                </a:schemeClr>
              </a:solidFill>
            </a:endParaRPr>
          </a:p>
        </p:txBody>
      </p:sp>
      <p:cxnSp>
        <p:nvCxnSpPr>
          <p:cNvPr id="14" name="Прямая со стрелкой 13"/>
          <p:cNvCxnSpPr>
            <a:endCxn id="12" idx="0"/>
          </p:cNvCxnSpPr>
          <p:nvPr/>
        </p:nvCxnSpPr>
        <p:spPr>
          <a:xfrm>
            <a:off x="4680012" y="1196752"/>
            <a:ext cx="0" cy="576064"/>
          </a:xfrm>
          <a:prstGeom prst="straightConnector1">
            <a:avLst/>
          </a:prstGeom>
          <a:ln>
            <a:solidFill>
              <a:srgbClr val="CCFF66"/>
            </a:solidFill>
            <a:tailEnd type="arrow"/>
          </a:ln>
        </p:spPr>
        <p:style>
          <a:lnRef idx="3">
            <a:schemeClr val="accent1"/>
          </a:lnRef>
          <a:fillRef idx="0">
            <a:schemeClr val="accent1"/>
          </a:fillRef>
          <a:effectRef idx="2">
            <a:schemeClr val="accent1"/>
          </a:effectRef>
          <a:fontRef idx="minor">
            <a:schemeClr val="tx1"/>
          </a:fontRef>
        </p:style>
      </p:cxnSp>
      <p:sp>
        <p:nvSpPr>
          <p:cNvPr id="34" name="Скругленный прямоугольник 33"/>
          <p:cNvSpPr/>
          <p:nvPr/>
        </p:nvSpPr>
        <p:spPr>
          <a:xfrm>
            <a:off x="6372200" y="1772816"/>
            <a:ext cx="2304256" cy="576064"/>
          </a:xfrm>
          <a:prstGeom prst="roundRect">
            <a:avLst/>
          </a:prstGeom>
          <a:solidFill>
            <a:srgbClr val="CC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специальное</a:t>
            </a:r>
            <a:endParaRPr lang="be-BY" dirty="0">
              <a:solidFill>
                <a:schemeClr val="bg1">
                  <a:lumMod val="95000"/>
                  <a:lumOff val="5000"/>
                </a:schemeClr>
              </a:solidFill>
            </a:endParaRPr>
          </a:p>
        </p:txBody>
      </p:sp>
      <p:sp>
        <p:nvSpPr>
          <p:cNvPr id="46081" name="Rectangle 1"/>
          <p:cNvSpPr>
            <a:spLocks noChangeArrowheads="1"/>
          </p:cNvSpPr>
          <p:nvPr/>
        </p:nvSpPr>
        <p:spPr bwMode="auto">
          <a:xfrm>
            <a:off x="467544" y="2924944"/>
            <a:ext cx="648072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Система образования включает в себя</a:t>
            </a:r>
            <a:r>
              <a:rPr kumimoji="0" lang="ru-RU" b="1" i="0" u="none" strike="noStrike" cap="none" normalizeH="0" baseline="0" dirty="0" smtClean="0">
                <a:ln>
                  <a:noFill/>
                </a:ln>
                <a:solidFill>
                  <a:schemeClr val="bg1"/>
                </a:solidFill>
                <a:effectLst/>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дошкольного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общего среднего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профессионально-технического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среднего специального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высшего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послевузовского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дополнительного образования детей и молодежи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-с</a:t>
            </a:r>
            <a:r>
              <a:rPr kumimoji="0" lang="be-BY" b="0" i="0" u="none" strike="noStrike" cap="none" normalizeH="0" baseline="0" dirty="0" smtClean="0">
                <a:ln>
                  <a:noFill/>
                </a:ln>
                <a:solidFill>
                  <a:schemeClr val="bg1"/>
                </a:solidFill>
                <a:effectLst/>
                <a:ea typeface="Calibri" pitchFamily="34" charset="0"/>
                <a:cs typeface="Times New Roman" pitchFamily="18" charset="0"/>
              </a:rPr>
              <a:t>истему дополнительного образования взрослых</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систему специального образования.</a:t>
            </a:r>
            <a:endParaRPr kumimoji="0" lang="be-BY"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67544" y="251648"/>
            <a:ext cx="532859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12.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Основное образование</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1196752"/>
            <a:ext cx="8352928" cy="646331"/>
          </a:xfrm>
          <a:prstGeom prst="rect">
            <a:avLst/>
          </a:prstGeom>
        </p:spPr>
        <p:txBody>
          <a:bodyPr wrap="square">
            <a:spAutoFit/>
          </a:bodyPr>
          <a:lstStyle/>
          <a:p>
            <a:r>
              <a:rPr lang="be-BY" b="1" dirty="0">
                <a:solidFill>
                  <a:schemeClr val="bg1">
                    <a:lumMod val="95000"/>
                    <a:lumOff val="5000"/>
                  </a:schemeClr>
                </a:solidFill>
              </a:rPr>
              <a:t>Основное образование </a:t>
            </a:r>
            <a:r>
              <a:rPr lang="be-BY" dirty="0">
                <a:solidFill>
                  <a:schemeClr val="bg1">
                    <a:lumMod val="95000"/>
                    <a:lumOff val="5000"/>
                  </a:schemeClr>
                </a:solidFill>
              </a:rPr>
              <a:t>– обучение и воспитание обучающихся посредством реализации образовательных программ основного образования.</a:t>
            </a:r>
          </a:p>
        </p:txBody>
      </p:sp>
      <p:sp>
        <p:nvSpPr>
          <p:cNvPr id="4" name="Прямоугольник с двумя скругленными соседними углами 3"/>
          <p:cNvSpPr/>
          <p:nvPr/>
        </p:nvSpPr>
        <p:spPr>
          <a:xfrm>
            <a:off x="1547664" y="1916832"/>
            <a:ext cx="5688632" cy="720080"/>
          </a:xfrm>
          <a:prstGeom prst="round2SameRect">
            <a:avLst/>
          </a:prstGeom>
          <a:solidFill>
            <a:schemeClr val="tx2">
              <a:lumMod val="75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lumMod val="95000"/>
                    <a:lumOff val="5000"/>
                  </a:schemeClr>
                </a:solidFill>
              </a:rPr>
              <a:t>Основное образование в РБ включает в себя следующие уровни:</a:t>
            </a:r>
            <a:endParaRPr lang="be-BY" b="1" dirty="0">
              <a:solidFill>
                <a:schemeClr val="bg1">
                  <a:lumMod val="95000"/>
                  <a:lumOff val="5000"/>
                </a:schemeClr>
              </a:solidFill>
            </a:endParaRPr>
          </a:p>
        </p:txBody>
      </p:sp>
      <p:sp>
        <p:nvSpPr>
          <p:cNvPr id="13" name="Скругленный прямоугольник 12"/>
          <p:cNvSpPr/>
          <p:nvPr/>
        </p:nvSpPr>
        <p:spPr>
          <a:xfrm>
            <a:off x="0" y="3068960"/>
            <a:ext cx="2160240" cy="576064"/>
          </a:xfrm>
          <a:prstGeom prst="roundRect">
            <a:avLst/>
          </a:prstGeom>
          <a:solidFill>
            <a:schemeClr val="tx2">
              <a:lumMod val="90000"/>
            </a:schemeClr>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Дошкольное образование</a:t>
            </a:r>
            <a:endParaRPr lang="be-BY" dirty="0">
              <a:solidFill>
                <a:schemeClr val="bg1">
                  <a:lumMod val="95000"/>
                  <a:lumOff val="5000"/>
                </a:schemeClr>
              </a:solidFill>
            </a:endParaRPr>
          </a:p>
        </p:txBody>
      </p:sp>
      <p:sp>
        <p:nvSpPr>
          <p:cNvPr id="19" name="Скругленный прямоугольник 18"/>
          <p:cNvSpPr/>
          <p:nvPr/>
        </p:nvSpPr>
        <p:spPr>
          <a:xfrm>
            <a:off x="251520" y="4221088"/>
            <a:ext cx="2448272" cy="576064"/>
          </a:xfrm>
          <a:prstGeom prst="roundRect">
            <a:avLst/>
          </a:prstGeom>
          <a:solidFill>
            <a:schemeClr val="tx2">
              <a:lumMod val="9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Общее среднее образование</a:t>
            </a:r>
            <a:endParaRPr lang="be-BY" dirty="0">
              <a:solidFill>
                <a:schemeClr val="bg1">
                  <a:lumMod val="95000"/>
                  <a:lumOff val="5000"/>
                </a:schemeClr>
              </a:solidFill>
            </a:endParaRPr>
          </a:p>
        </p:txBody>
      </p:sp>
      <p:sp>
        <p:nvSpPr>
          <p:cNvPr id="22" name="Скругленный прямоугольник 21"/>
          <p:cNvSpPr/>
          <p:nvPr/>
        </p:nvSpPr>
        <p:spPr>
          <a:xfrm>
            <a:off x="2411760" y="3212976"/>
            <a:ext cx="3024336" cy="576064"/>
          </a:xfrm>
          <a:prstGeom prst="roundRect">
            <a:avLst/>
          </a:prstGeom>
          <a:solidFill>
            <a:schemeClr val="tx2">
              <a:lumMod val="9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Профессионально-техническое образование</a:t>
            </a:r>
            <a:endParaRPr lang="be-BY" dirty="0">
              <a:solidFill>
                <a:schemeClr val="bg1">
                  <a:lumMod val="95000"/>
                  <a:lumOff val="5000"/>
                </a:schemeClr>
              </a:solidFill>
            </a:endParaRPr>
          </a:p>
        </p:txBody>
      </p:sp>
      <p:sp>
        <p:nvSpPr>
          <p:cNvPr id="33" name="Скругленный прямоугольник 32"/>
          <p:cNvSpPr/>
          <p:nvPr/>
        </p:nvSpPr>
        <p:spPr>
          <a:xfrm>
            <a:off x="6084168" y="4005064"/>
            <a:ext cx="2160240" cy="576064"/>
          </a:xfrm>
          <a:prstGeom prst="roundRect">
            <a:avLst/>
          </a:prstGeom>
          <a:solidFill>
            <a:schemeClr val="tx2">
              <a:lumMod val="9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Высшее образование</a:t>
            </a:r>
            <a:endParaRPr lang="be-BY" dirty="0">
              <a:solidFill>
                <a:schemeClr val="bg1">
                  <a:lumMod val="95000"/>
                  <a:lumOff val="5000"/>
                </a:schemeClr>
              </a:solidFill>
            </a:endParaRPr>
          </a:p>
        </p:txBody>
      </p:sp>
      <p:sp>
        <p:nvSpPr>
          <p:cNvPr id="37" name="Скругленный прямоугольник 36"/>
          <p:cNvSpPr/>
          <p:nvPr/>
        </p:nvSpPr>
        <p:spPr>
          <a:xfrm>
            <a:off x="3059832" y="4221088"/>
            <a:ext cx="2952328" cy="648072"/>
          </a:xfrm>
          <a:prstGeom prst="roundRect">
            <a:avLst/>
          </a:prstGeom>
          <a:solidFill>
            <a:schemeClr val="tx2">
              <a:lumMod val="9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Среднее специальное образование</a:t>
            </a:r>
            <a:endParaRPr lang="be-BY" dirty="0">
              <a:solidFill>
                <a:schemeClr val="bg1">
                  <a:lumMod val="95000"/>
                  <a:lumOff val="5000"/>
                </a:schemeClr>
              </a:solidFill>
            </a:endParaRPr>
          </a:p>
        </p:txBody>
      </p:sp>
      <p:sp>
        <p:nvSpPr>
          <p:cNvPr id="40" name="Скругленный прямоугольник 39"/>
          <p:cNvSpPr/>
          <p:nvPr/>
        </p:nvSpPr>
        <p:spPr>
          <a:xfrm>
            <a:off x="6804248" y="3140968"/>
            <a:ext cx="2016224" cy="576064"/>
          </a:xfrm>
          <a:prstGeom prst="roundRect">
            <a:avLst/>
          </a:prstGeom>
          <a:solidFill>
            <a:schemeClr val="tx2">
              <a:lumMod val="90000"/>
            </a:schemeClr>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Послевузовское образование</a:t>
            </a:r>
            <a:endParaRPr lang="be-BY" dirty="0">
              <a:solidFill>
                <a:schemeClr val="bg1">
                  <a:lumMod val="95000"/>
                  <a:lumOff val="5000"/>
                </a:schemeClr>
              </a:solidFill>
            </a:endParaRPr>
          </a:p>
        </p:txBody>
      </p:sp>
      <p:cxnSp>
        <p:nvCxnSpPr>
          <p:cNvPr id="67" name="Прямая со стрелкой 66"/>
          <p:cNvCxnSpPr/>
          <p:nvPr/>
        </p:nvCxnSpPr>
        <p:spPr>
          <a:xfrm flipH="1">
            <a:off x="1331640" y="2636912"/>
            <a:ext cx="432048"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Прямая со стрелкой 68"/>
          <p:cNvCxnSpPr/>
          <p:nvPr/>
        </p:nvCxnSpPr>
        <p:spPr>
          <a:xfrm flipH="1">
            <a:off x="2267744" y="2636912"/>
            <a:ext cx="72008" cy="1584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1" name="Прямая со стрелкой 70"/>
          <p:cNvCxnSpPr/>
          <p:nvPr/>
        </p:nvCxnSpPr>
        <p:spPr>
          <a:xfrm>
            <a:off x="3491880" y="2636912"/>
            <a:ext cx="216024"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Прямая со стрелкой 72"/>
          <p:cNvCxnSpPr/>
          <p:nvPr/>
        </p:nvCxnSpPr>
        <p:spPr>
          <a:xfrm flipH="1">
            <a:off x="5436096" y="2636912"/>
            <a:ext cx="216024" cy="1584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Прямая со стрелкой 74"/>
          <p:cNvCxnSpPr/>
          <p:nvPr/>
        </p:nvCxnSpPr>
        <p:spPr>
          <a:xfrm>
            <a:off x="6300192" y="2636912"/>
            <a:ext cx="504056"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Прямая со стрелкой 76"/>
          <p:cNvCxnSpPr/>
          <p:nvPr/>
        </p:nvCxnSpPr>
        <p:spPr>
          <a:xfrm>
            <a:off x="7164288" y="2636912"/>
            <a:ext cx="288032"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9" name="Прямоугольник 78"/>
          <p:cNvSpPr/>
          <p:nvPr/>
        </p:nvSpPr>
        <p:spPr>
          <a:xfrm>
            <a:off x="395536" y="5157192"/>
            <a:ext cx="8136904" cy="923330"/>
          </a:xfrm>
          <a:prstGeom prst="rect">
            <a:avLst/>
          </a:prstGeom>
        </p:spPr>
        <p:txBody>
          <a:bodyPr wrap="square">
            <a:spAutoFit/>
          </a:bodyPr>
          <a:lstStyle/>
          <a:p>
            <a:r>
              <a:rPr lang="be-BY" dirty="0">
                <a:solidFill>
                  <a:schemeClr val="bg1">
                    <a:lumMod val="95000"/>
                    <a:lumOff val="5000"/>
                  </a:schemeClr>
                </a:solidFill>
              </a:rPr>
              <a:t>Единство и непрерывность основного образования обеспечиваются преемственностью его уровней и согласованностью содержания образовательных программ основного образования.</a:t>
            </a:r>
          </a:p>
        </p:txBody>
      </p:sp>
    </p:spTree>
  </p:cSld>
  <p:clrMapOvr>
    <a:masterClrMapping/>
  </p:clrMapOvr>
  <p:transition spd="med">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7544" y="404664"/>
            <a:ext cx="80648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13.</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Дополнительное образование</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95536" y="1700808"/>
            <a:ext cx="8424936" cy="923330"/>
          </a:xfrm>
          <a:prstGeom prst="rect">
            <a:avLst/>
          </a:prstGeom>
        </p:spPr>
        <p:txBody>
          <a:bodyPr wrap="square">
            <a:spAutoFit/>
          </a:bodyPr>
          <a:lstStyle/>
          <a:p>
            <a:r>
              <a:rPr lang="be-BY" b="1" dirty="0">
                <a:solidFill>
                  <a:schemeClr val="bg1">
                    <a:lumMod val="95000"/>
                    <a:lumOff val="5000"/>
                  </a:schemeClr>
                </a:solidFill>
              </a:rPr>
              <a:t>Дополнительное образование </a:t>
            </a:r>
            <a:r>
              <a:rPr lang="be-BY" dirty="0">
                <a:solidFill>
                  <a:schemeClr val="bg1">
                    <a:lumMod val="95000"/>
                    <a:lumOff val="5000"/>
                  </a:schemeClr>
                </a:solidFill>
              </a:rPr>
              <a:t>– обучение и воспитание обучающихся посредством реализации образовательных программ дополнительного образования.</a:t>
            </a:r>
          </a:p>
        </p:txBody>
      </p:sp>
      <p:sp>
        <p:nvSpPr>
          <p:cNvPr id="4" name="Овал 3"/>
          <p:cNvSpPr/>
          <p:nvPr/>
        </p:nvSpPr>
        <p:spPr>
          <a:xfrm>
            <a:off x="971600" y="2636912"/>
            <a:ext cx="6912768" cy="1296144"/>
          </a:xfrm>
          <a:prstGeom prst="ellipse">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b="1" dirty="0" smtClean="0">
                <a:solidFill>
                  <a:schemeClr val="bg1">
                    <a:lumMod val="95000"/>
                    <a:lumOff val="5000"/>
                  </a:schemeClr>
                </a:solidFill>
              </a:rPr>
              <a:t>Дополнительное образование подразделяется на следующие виды:</a:t>
            </a:r>
            <a:endParaRPr lang="be-BY" b="1" dirty="0">
              <a:solidFill>
                <a:schemeClr val="bg1">
                  <a:lumMod val="95000"/>
                  <a:lumOff val="5000"/>
                </a:schemeClr>
              </a:solidFill>
            </a:endParaRPr>
          </a:p>
        </p:txBody>
      </p:sp>
      <p:cxnSp>
        <p:nvCxnSpPr>
          <p:cNvPr id="6" name="Прямая со стрелкой 5"/>
          <p:cNvCxnSpPr/>
          <p:nvPr/>
        </p:nvCxnSpPr>
        <p:spPr>
          <a:xfrm flipH="1">
            <a:off x="2195736" y="3933056"/>
            <a:ext cx="576064" cy="720080"/>
          </a:xfrm>
          <a:prstGeom prst="straightConnector1">
            <a:avLst/>
          </a:prstGeom>
          <a:ln>
            <a:solidFill>
              <a:schemeClr val="accent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p:nvPr/>
        </p:nvCxnSpPr>
        <p:spPr>
          <a:xfrm>
            <a:off x="5868144" y="3933056"/>
            <a:ext cx="504056" cy="720080"/>
          </a:xfrm>
          <a:prstGeom prst="straightConnector1">
            <a:avLst/>
          </a:prstGeom>
          <a:ln>
            <a:solidFill>
              <a:schemeClr val="accent2">
                <a:lumMod val="60000"/>
                <a:lumOff val="40000"/>
              </a:schemeClr>
            </a:solidFill>
            <a:tailEnd type="arrow"/>
          </a:ln>
        </p:spPr>
        <p:style>
          <a:lnRef idx="3">
            <a:schemeClr val="accent2"/>
          </a:lnRef>
          <a:fillRef idx="0">
            <a:schemeClr val="accent2"/>
          </a:fillRef>
          <a:effectRef idx="2">
            <a:schemeClr val="accent2"/>
          </a:effectRef>
          <a:fontRef idx="minor">
            <a:schemeClr val="tx1"/>
          </a:fontRef>
        </p:style>
      </p:cxnSp>
      <p:sp>
        <p:nvSpPr>
          <p:cNvPr id="13" name="Овал 12"/>
          <p:cNvSpPr/>
          <p:nvPr/>
        </p:nvSpPr>
        <p:spPr>
          <a:xfrm>
            <a:off x="395536" y="4725144"/>
            <a:ext cx="3384376" cy="936104"/>
          </a:xfrm>
          <a:prstGeom prst="ellipse">
            <a:avLst/>
          </a:prstGeom>
          <a:solidFill>
            <a:schemeClr val="accent2">
              <a:lumMod val="60000"/>
              <a:lumOff val="4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Дополнительное образование детей и молодёжи</a:t>
            </a:r>
            <a:endParaRPr lang="be-BY" dirty="0">
              <a:solidFill>
                <a:schemeClr val="bg1">
                  <a:lumMod val="95000"/>
                  <a:lumOff val="5000"/>
                </a:schemeClr>
              </a:solidFill>
            </a:endParaRPr>
          </a:p>
        </p:txBody>
      </p:sp>
      <p:sp>
        <p:nvSpPr>
          <p:cNvPr id="14" name="Овал 13"/>
          <p:cNvSpPr/>
          <p:nvPr/>
        </p:nvSpPr>
        <p:spPr>
          <a:xfrm>
            <a:off x="4788024" y="4725144"/>
            <a:ext cx="3456384" cy="1008112"/>
          </a:xfrm>
          <a:prstGeom prst="ellipse">
            <a:avLst/>
          </a:prstGeom>
          <a:solidFill>
            <a:schemeClr val="accent2">
              <a:lumMod val="60000"/>
              <a:lumOff val="40000"/>
            </a:schemeClr>
          </a:solid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dirty="0" smtClean="0">
                <a:solidFill>
                  <a:schemeClr val="bg1">
                    <a:lumMod val="95000"/>
                    <a:lumOff val="5000"/>
                  </a:schemeClr>
                </a:solidFill>
              </a:rPr>
              <a:t>Дополнительное образование взрослых</a:t>
            </a:r>
            <a:endParaRPr lang="be-BY" dirty="0">
              <a:solidFill>
                <a:schemeClr val="bg1">
                  <a:lumMod val="95000"/>
                  <a:lumOff val="5000"/>
                </a:schemeClr>
              </a:solidFill>
            </a:endParaRPr>
          </a:p>
        </p:txBody>
      </p:sp>
    </p:spTree>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67544" y="188640"/>
            <a:ext cx="79208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effectLst/>
                <a:latin typeface="Calibri" pitchFamily="34" charset="0"/>
                <a:ea typeface="Calibri" pitchFamily="34" charset="0"/>
                <a:cs typeface="Times New Roman" pitchFamily="18" charset="0"/>
              </a:rPr>
              <a:t>Статья 14.</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effectLst/>
                <a:latin typeface="Calibri" pitchFamily="34" charset="0"/>
                <a:ea typeface="Calibri" pitchFamily="34" charset="0"/>
                <a:cs typeface="Times New Roman" pitchFamily="18" charset="0"/>
              </a:rPr>
              <a:t>Специальное образование</a:t>
            </a:r>
            <a:endParaRPr kumimoji="0" lang="be-BY" sz="2800" b="0" i="0" u="none" strike="noStrike" cap="none" normalizeH="0" baseline="0" dirty="0" smtClean="0">
              <a:ln>
                <a:noFill/>
              </a:ln>
              <a:effectLst/>
              <a:latin typeface="Arial" pitchFamily="34" charset="0"/>
              <a:cs typeface="Arial" pitchFamily="34" charset="0"/>
            </a:endParaRPr>
          </a:p>
        </p:txBody>
      </p:sp>
      <p:sp>
        <p:nvSpPr>
          <p:cNvPr id="3" name="Прямоугольник 2"/>
          <p:cNvSpPr/>
          <p:nvPr/>
        </p:nvSpPr>
        <p:spPr>
          <a:xfrm>
            <a:off x="467544" y="1268760"/>
            <a:ext cx="8352928" cy="1200329"/>
          </a:xfrm>
          <a:prstGeom prst="rect">
            <a:avLst/>
          </a:prstGeom>
        </p:spPr>
        <p:txBody>
          <a:bodyPr wrap="square">
            <a:spAutoFit/>
          </a:bodyPr>
          <a:lstStyle/>
          <a:p>
            <a:r>
              <a:rPr lang="be-BY" b="1" dirty="0">
                <a:solidFill>
                  <a:schemeClr val="bg1"/>
                </a:solidFill>
              </a:rPr>
              <a:t>Специальное образование </a:t>
            </a:r>
            <a:r>
              <a:rPr lang="be-BY" dirty="0">
                <a:solidFill>
                  <a:schemeClr val="bg1"/>
                </a:solidFill>
              </a:rPr>
              <a:t>– обучение и воспитание обучающихся, которые являются лицами с особенностями психофизического развития, посредством реализации образовательных программ специального образования на уровнях дошкольного, общего среднего образования.</a:t>
            </a:r>
          </a:p>
        </p:txBody>
      </p:sp>
      <p:sp>
        <p:nvSpPr>
          <p:cNvPr id="4" name="Прямоугольник 3"/>
          <p:cNvSpPr/>
          <p:nvPr/>
        </p:nvSpPr>
        <p:spPr>
          <a:xfrm>
            <a:off x="467544" y="2564904"/>
            <a:ext cx="8136904" cy="1477328"/>
          </a:xfrm>
          <a:prstGeom prst="rect">
            <a:avLst/>
          </a:prstGeom>
        </p:spPr>
        <p:txBody>
          <a:bodyPr wrap="square">
            <a:spAutoFit/>
          </a:bodyPr>
          <a:lstStyle/>
          <a:p>
            <a:r>
              <a:rPr lang="be-BY" dirty="0" smtClean="0">
                <a:solidFill>
                  <a:schemeClr val="bg1"/>
                </a:solidFill>
              </a:rPr>
              <a:t> </a:t>
            </a:r>
            <a:r>
              <a:rPr lang="be-BY" u="sng" dirty="0" smtClean="0">
                <a:solidFill>
                  <a:schemeClr val="bg1"/>
                </a:solidFill>
              </a:rPr>
              <a:t>Специальное </a:t>
            </a:r>
            <a:r>
              <a:rPr lang="be-BY" u="sng" dirty="0">
                <a:solidFill>
                  <a:schemeClr val="bg1"/>
                </a:solidFill>
              </a:rPr>
              <a:t>образование включает в себя </a:t>
            </a:r>
            <a:r>
              <a:rPr lang="be-BY" dirty="0">
                <a:solidFill>
                  <a:schemeClr val="bg1"/>
                </a:solidFill>
              </a:rPr>
              <a:t>создание специальных условий для получения специального образования на уровнях дошкольного, общего среднего образования лицами с учетом особенностей их психофизического развития и коррекцию имеющихся у них физических и (или) психических нарушений.</a:t>
            </a:r>
          </a:p>
        </p:txBody>
      </p:sp>
      <p:sp>
        <p:nvSpPr>
          <p:cNvPr id="5" name="Прямоугольник 4"/>
          <p:cNvSpPr/>
          <p:nvPr/>
        </p:nvSpPr>
        <p:spPr>
          <a:xfrm>
            <a:off x="467544" y="4077072"/>
            <a:ext cx="8424936" cy="2585323"/>
          </a:xfrm>
          <a:prstGeom prst="rect">
            <a:avLst/>
          </a:prstGeom>
        </p:spPr>
        <p:txBody>
          <a:bodyPr wrap="square">
            <a:spAutoFit/>
          </a:bodyPr>
          <a:lstStyle/>
          <a:p>
            <a:r>
              <a:rPr lang="be-BY" b="1" dirty="0" smtClean="0">
                <a:solidFill>
                  <a:schemeClr val="bg1"/>
                </a:solidFill>
              </a:rPr>
              <a:t>1. </a:t>
            </a:r>
            <a:r>
              <a:rPr lang="be-BY" u="sng" dirty="0" smtClean="0">
                <a:solidFill>
                  <a:schemeClr val="bg1"/>
                </a:solidFill>
              </a:rPr>
              <a:t>Специальные </a:t>
            </a:r>
            <a:r>
              <a:rPr lang="be-BY" u="sng" dirty="0">
                <a:solidFill>
                  <a:schemeClr val="bg1"/>
                </a:solidFill>
              </a:rPr>
              <a:t>условия </a:t>
            </a:r>
            <a:r>
              <a:rPr lang="be-BY" dirty="0">
                <a:solidFill>
                  <a:schemeClr val="bg1"/>
                </a:solidFill>
              </a:rPr>
              <a:t>для получения специального образования на уровнях дошкольного, общего среднего образования – обучение и воспитание с организацией педагогической, медицинской, социальной и иных видов помощи, без которых невозможно или затруднено освоение содержания образовательных программ специального образования, в том числе с использованием технических средств социальной реабилитации, учебных планов специального образования и программ специального образования, учебников и учебных пособий специального образования, специальных методик обучения, созданием адаптивной образовательной </a:t>
            </a:r>
            <a:r>
              <a:rPr lang="be-BY" dirty="0" smtClean="0">
                <a:solidFill>
                  <a:schemeClr val="bg1"/>
                </a:solidFill>
              </a:rPr>
              <a:t>среды.</a:t>
            </a:r>
            <a:endParaRPr lang="be-BY" dirty="0">
              <a:solidFill>
                <a:schemeClr val="bg1"/>
              </a:solidFill>
            </a:endParaRPr>
          </a:p>
        </p:txBody>
      </p:sp>
    </p:spTree>
  </p:cSld>
  <p:clrMapOvr>
    <a:masterClrMapping/>
  </p:clrMapOvr>
  <p:transition spd="med">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72816"/>
            <a:ext cx="8424936" cy="2308324"/>
          </a:xfrm>
          <a:prstGeom prst="rect">
            <a:avLst/>
          </a:prstGeom>
        </p:spPr>
        <p:txBody>
          <a:bodyPr wrap="square">
            <a:spAutoFit/>
          </a:bodyPr>
          <a:lstStyle/>
          <a:p>
            <a:r>
              <a:rPr lang="be-BY" dirty="0" smtClean="0">
                <a:solidFill>
                  <a:schemeClr val="bg1"/>
                </a:solidFill>
              </a:rPr>
              <a:t> </a:t>
            </a:r>
            <a:r>
              <a:rPr lang="be-BY" b="1" dirty="0" smtClean="0">
                <a:solidFill>
                  <a:schemeClr val="bg1"/>
                </a:solidFill>
              </a:rPr>
              <a:t>2</a:t>
            </a:r>
            <a:r>
              <a:rPr lang="be-BY" dirty="0" smtClean="0">
                <a:solidFill>
                  <a:schemeClr val="bg1"/>
                </a:solidFill>
              </a:rPr>
              <a:t>. </a:t>
            </a:r>
            <a:r>
              <a:rPr lang="be-BY" u="sng" dirty="0" smtClean="0">
                <a:solidFill>
                  <a:schemeClr val="bg1"/>
                </a:solidFill>
              </a:rPr>
              <a:t>Лицам </a:t>
            </a:r>
            <a:r>
              <a:rPr lang="be-BY" u="sng" dirty="0">
                <a:solidFill>
                  <a:schemeClr val="bg1"/>
                </a:solidFill>
              </a:rPr>
              <a:t>с особенностями психофизического развития</a:t>
            </a:r>
            <a:r>
              <a:rPr lang="be-BY" dirty="0">
                <a:solidFill>
                  <a:schemeClr val="bg1"/>
                </a:solidFill>
              </a:rPr>
              <a:t>, освоившим содержание образовательной программы специального образования на уровне общего среднего образования и успешно прошедшим итоговую аттестацию за период получения общего базового образования или общего среднего образования, выдаются соответственно свидетельство об общем базовом образовании или аттестат об общем среднем образовании. Такие лица считаются получившими соответственно общее базовое образование или общее среднее образование.</a:t>
            </a:r>
          </a:p>
        </p:txBody>
      </p:sp>
      <p:sp>
        <p:nvSpPr>
          <p:cNvPr id="3" name="Прямоугольник 2"/>
          <p:cNvSpPr/>
          <p:nvPr/>
        </p:nvSpPr>
        <p:spPr>
          <a:xfrm>
            <a:off x="467544" y="4077072"/>
            <a:ext cx="7920880" cy="1200329"/>
          </a:xfrm>
          <a:prstGeom prst="rect">
            <a:avLst/>
          </a:prstGeom>
        </p:spPr>
        <p:txBody>
          <a:bodyPr wrap="square">
            <a:spAutoFit/>
          </a:bodyPr>
          <a:lstStyle/>
          <a:p>
            <a:r>
              <a:rPr lang="be-BY" dirty="0">
                <a:solidFill>
                  <a:schemeClr val="bg1"/>
                </a:solidFill>
              </a:rPr>
              <a:t>Лицо с особенностями психофизического развития может реализовать свое право на получение специального образования при наличии заключения государственного центра коррекционно-развивающего обучения и реабилитации.</a:t>
            </a:r>
          </a:p>
        </p:txBody>
      </p:sp>
      <p:sp>
        <p:nvSpPr>
          <p:cNvPr id="27649" name="Rectangle 1"/>
          <p:cNvSpPr>
            <a:spLocks noChangeArrowheads="1"/>
          </p:cNvSpPr>
          <p:nvPr/>
        </p:nvSpPr>
        <p:spPr bwMode="auto">
          <a:xfrm>
            <a:off x="539552" y="332656"/>
            <a:ext cx="831641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Коррекция физических и (или) психических нарушений – система психолого-педагогических, медицинских и социальных мер, направленных на исправление и (или) ослабление физических и (или) психических нарушений.</a:t>
            </a:r>
            <a:endParaRPr kumimoji="0" lang="be-BY"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39730" y="0"/>
            <a:ext cx="8804270"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15.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Получение основного и дополнительного образования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лицами с особенностями психофизического развития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395536" y="1340768"/>
            <a:ext cx="83529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1</a:t>
            </a:r>
            <a:r>
              <a:rPr kumimoji="0" lang="be-BY" b="1" i="0" u="none" strike="noStrike" cap="none" normalizeH="0" baseline="0" dirty="0" smtClean="0">
                <a:ln>
                  <a:noFill/>
                </a:ln>
                <a:solidFill>
                  <a:schemeClr val="bg1"/>
                </a:solidFill>
                <a:effectLst/>
                <a:ea typeface="Calibri" pitchFamily="34" charset="0"/>
                <a:cs typeface="Times New Roman" pitchFamily="18" charset="0"/>
              </a:rPr>
              <a:t>.</a:t>
            </a:r>
            <a:r>
              <a:rPr kumimoji="0" lang="be-BY" b="1" i="0" u="none" strike="noStrike" cap="none" normalizeH="0" dirty="0" smtClean="0">
                <a:ln>
                  <a:noFill/>
                </a:ln>
                <a:solidFill>
                  <a:schemeClr val="bg1"/>
                </a:solidFill>
                <a:effectLst/>
                <a:ea typeface="Calibri" pitchFamily="34" charset="0"/>
                <a:cs typeface="Times New Roman" pitchFamily="18" charset="0"/>
              </a:rPr>
              <a:t> </a:t>
            </a:r>
            <a:r>
              <a:rPr kumimoji="0" lang="be-BY" b="0" i="0" u="sng" strike="noStrike" cap="none" normalizeH="0" baseline="0" dirty="0" smtClean="0">
                <a:ln>
                  <a:noFill/>
                </a:ln>
                <a:solidFill>
                  <a:schemeClr val="bg1"/>
                </a:solidFill>
                <a:effectLst/>
                <a:ea typeface="Calibri" pitchFamily="34" charset="0"/>
                <a:cs typeface="Times New Roman" pitchFamily="18" charset="0"/>
              </a:rPr>
              <a:t>Получение дошкольного или общего среднего образования лицами с особенностями психофизического развития включает в себя </a:t>
            </a:r>
            <a:r>
              <a:rPr kumimoji="0" lang="be-BY" b="0" i="0" u="none" strike="noStrike" cap="none" normalizeH="0" baseline="0" dirty="0" smtClean="0">
                <a:ln>
                  <a:noFill/>
                </a:ln>
                <a:solidFill>
                  <a:schemeClr val="bg1"/>
                </a:solidFill>
                <a:effectLst/>
                <a:ea typeface="Calibri" pitchFamily="34" charset="0"/>
                <a:cs typeface="Times New Roman" pitchFamily="18" charset="0"/>
              </a:rPr>
              <a:t>оказание им коррекционно-педагогической помощи.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sng" strike="noStrike" cap="none" normalizeH="0" baseline="0" dirty="0" smtClean="0">
                <a:ln>
                  <a:noFill/>
                </a:ln>
                <a:solidFill>
                  <a:schemeClr val="bg1"/>
                </a:solidFill>
                <a:effectLst/>
                <a:ea typeface="Calibri" pitchFamily="34" charset="0"/>
                <a:cs typeface="Times New Roman" pitchFamily="18" charset="0"/>
              </a:rPr>
              <a:t>Коррекционно-педагогическая помощь </a:t>
            </a:r>
            <a:r>
              <a:rPr kumimoji="0" lang="be-BY" b="0" i="0" u="none" strike="noStrike" cap="none" normalizeH="0" baseline="0" dirty="0" smtClean="0">
                <a:ln>
                  <a:noFill/>
                </a:ln>
                <a:solidFill>
                  <a:schemeClr val="bg1"/>
                </a:solidFill>
                <a:effectLst/>
                <a:ea typeface="Calibri" pitchFamily="34" charset="0"/>
                <a:cs typeface="Times New Roman" pitchFamily="18" charset="0"/>
              </a:rPr>
              <a:t>– система педагогических мероприятий, организуемых для лиц, осваивающих содержание образовательной программы дошкольного образования, образовательных программ общего среднего образования и имеющих стойкие или временные трудности в их освоении</a:t>
            </a:r>
            <a:r>
              <a:rPr kumimoji="0" lang="be-BY" b="0" i="0" u="none" strike="noStrike" cap="none" normalizeH="0" baseline="0" dirty="0" smtClean="0">
                <a:ln>
                  <a:noFill/>
                </a:ln>
                <a:solidFill>
                  <a:schemeClr val="bg1"/>
                </a:solidFill>
                <a:effectLst/>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be-BY" dirty="0" smtClean="0">
                <a:solidFill>
                  <a:schemeClr val="bg1"/>
                </a:solidFill>
                <a:ea typeface="Calibri" pitchFamily="34" charset="0"/>
                <a:cs typeface="Times New Roman" pitchFamily="18" charset="0"/>
              </a:rPr>
              <a:t> </a:t>
            </a:r>
            <a:r>
              <a:rPr lang="be-BY" dirty="0" smtClean="0">
                <a:solidFill>
                  <a:schemeClr val="bg1"/>
                </a:solidFill>
                <a:ea typeface="Calibri" pitchFamily="34" charset="0"/>
                <a:cs typeface="Times New Roman" pitchFamily="18" charset="0"/>
              </a:rPr>
              <a:t>      </a:t>
            </a:r>
            <a:r>
              <a:rPr kumimoji="0" lang="be-BY" b="0" i="0" u="none" strike="noStrike" cap="none" normalizeH="0" baseline="0" dirty="0" smtClean="0">
                <a:ln>
                  <a:noFill/>
                </a:ln>
                <a:solidFill>
                  <a:schemeClr val="bg1"/>
                </a:solidFill>
                <a:effectLst/>
                <a:ea typeface="Calibri" pitchFamily="34" charset="0"/>
                <a:cs typeface="Times New Roman" pitchFamily="18" charset="0"/>
              </a:rPr>
              <a:t> </a:t>
            </a:r>
            <a:r>
              <a:rPr kumimoji="0" lang="be-BY" b="0" i="0" u="sng" strike="noStrike" cap="none" normalizeH="0" baseline="0" dirty="0" smtClean="0">
                <a:ln>
                  <a:noFill/>
                </a:ln>
                <a:solidFill>
                  <a:schemeClr val="bg1"/>
                </a:solidFill>
                <a:effectLst/>
                <a:ea typeface="Calibri" pitchFamily="34" charset="0"/>
                <a:cs typeface="Times New Roman" pitchFamily="18" charset="0"/>
              </a:rPr>
              <a:t>Коррекционно-педагогическая помощь оказывается в </a:t>
            </a:r>
            <a:r>
              <a:rPr kumimoji="0" lang="be-BY" b="0" i="0" u="none" strike="noStrike" cap="none" normalizeH="0" baseline="0" dirty="0" smtClean="0">
                <a:ln>
                  <a:noFill/>
                </a:ln>
                <a:solidFill>
                  <a:schemeClr val="bg1"/>
                </a:solidFill>
                <a:effectLst/>
                <a:ea typeface="Calibri" pitchFamily="34" charset="0"/>
                <a:cs typeface="Times New Roman" pitchFamily="18" charset="0"/>
              </a:rPr>
              <a:t>пунктах коррекционно-педагогической помощи, а также в центрах коррекционно-развивающего обучения и реабилитации. Положение о пункте коррекционно-педагогической помощи утверждается Министерством образования Республики Беларусь.</a:t>
            </a:r>
            <a:endParaRPr kumimoji="0" lang="be-BY" b="0" i="0" u="none" strike="noStrike" cap="none" normalizeH="0" baseline="0" dirty="0" smtClean="0">
              <a:ln>
                <a:noFill/>
              </a:ln>
              <a:solidFill>
                <a:schemeClr val="bg1"/>
              </a:solidFill>
              <a:effectLst/>
              <a:cs typeface="Arial" pitchFamily="34" charset="0"/>
            </a:endParaRPr>
          </a:p>
        </p:txBody>
      </p:sp>
      <p:sp>
        <p:nvSpPr>
          <p:cNvPr id="26627" name="Rectangle 3"/>
          <p:cNvSpPr>
            <a:spLocks noChangeArrowheads="1"/>
          </p:cNvSpPr>
          <p:nvPr/>
        </p:nvSpPr>
        <p:spPr bwMode="auto">
          <a:xfrm>
            <a:off x="395536" y="5229200"/>
            <a:ext cx="8172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2. </a:t>
            </a:r>
            <a:r>
              <a:rPr kumimoji="0" lang="be-BY" b="0" i="0" u="sng" strike="noStrike" cap="none" normalizeH="0" baseline="0" dirty="0" smtClean="0">
                <a:ln>
                  <a:noFill/>
                </a:ln>
                <a:solidFill>
                  <a:schemeClr val="bg1"/>
                </a:solidFill>
                <a:effectLst/>
                <a:ea typeface="Calibri" pitchFamily="34" charset="0"/>
                <a:cs typeface="Times New Roman" pitchFamily="18" charset="0"/>
              </a:rPr>
              <a:t>Получение профессионально-технического, среднего специального, высшего или дополнительного образования лицами с особенностями психофизического развития включает в себя </a:t>
            </a:r>
            <a:r>
              <a:rPr kumimoji="0" lang="be-BY" b="0" i="0" u="none" strike="noStrike" cap="none" normalizeH="0" baseline="0" dirty="0" smtClean="0">
                <a:ln>
                  <a:noFill/>
                </a:ln>
                <a:solidFill>
                  <a:schemeClr val="bg1"/>
                </a:solidFill>
                <a:effectLst/>
                <a:ea typeface="Calibri" pitchFamily="34" charset="0"/>
                <a:cs typeface="Times New Roman" pitchFamily="18" charset="0"/>
              </a:rPr>
              <a:t>создание специальных условий для получения ими образования с учетом особенностей их психофизического развития.</a:t>
            </a:r>
            <a:endParaRPr kumimoji="0" lang="be-BY"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640960" cy="3416320"/>
          </a:xfrm>
          <a:prstGeom prst="rect">
            <a:avLst/>
          </a:prstGeom>
        </p:spPr>
        <p:txBody>
          <a:bodyPr wrap="square">
            <a:spAutoFit/>
          </a:bodyPr>
          <a:lstStyle/>
          <a:p>
            <a:r>
              <a:rPr lang="be-BY" b="1" dirty="0">
                <a:solidFill>
                  <a:schemeClr val="bg1"/>
                </a:solidFill>
              </a:rPr>
              <a:t>Специальные условия для получения профессионально-технического, среднего специального, высшего или дополнительного образования лицами с особенностями психофизического развития </a:t>
            </a:r>
            <a:r>
              <a:rPr lang="be-BY" dirty="0">
                <a:solidFill>
                  <a:schemeClr val="bg1"/>
                </a:solidFill>
              </a:rPr>
              <a:t>– условия, обеспечивающие создание безбарьерной среды, доступ к информационно-коммуникационным ресурсам путем предоставления обучающимся, которые являются лицами с особенностями психофизического развития, необходимых технических средств социальной реабилитации, педагогической, медицинской, социальной и иных видов помощи. Педагогическая, медицинская, социальная и иные виды помощи лицам с особенностями психофизического развития при получении ими профессионально-технического, среднего специального, высшего или дополнительного образования оказываются учреждениями образования.</a:t>
            </a:r>
          </a:p>
        </p:txBody>
      </p:sp>
      <p:sp>
        <p:nvSpPr>
          <p:cNvPr id="28673" name="Rectangle 1"/>
          <p:cNvSpPr>
            <a:spLocks noChangeArrowheads="1"/>
          </p:cNvSpPr>
          <p:nvPr/>
        </p:nvSpPr>
        <p:spPr bwMode="auto">
          <a:xfrm>
            <a:off x="395536" y="3861048"/>
            <a:ext cx="842392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3. </a:t>
            </a:r>
            <a:r>
              <a:rPr kumimoji="0" lang="be-BY" b="0" i="0" u="sng" strike="noStrike" cap="none" normalizeH="0" baseline="0" dirty="0" smtClean="0">
                <a:ln>
                  <a:noFill/>
                </a:ln>
                <a:solidFill>
                  <a:schemeClr val="bg1"/>
                </a:solidFill>
                <a:effectLst/>
                <a:ea typeface="Calibri" pitchFamily="34" charset="0"/>
                <a:cs typeface="Times New Roman" pitchFamily="18" charset="0"/>
              </a:rPr>
              <a:t>Лицо с особенностями психофизического развития может реализовать свое право на </a:t>
            </a:r>
            <a:r>
              <a:rPr kumimoji="0" lang="be-BY" b="0" i="0" u="none" strike="noStrike" cap="none" normalizeH="0" baseline="0" dirty="0" smtClean="0">
                <a:ln>
                  <a:noFill/>
                </a:ln>
                <a:solidFill>
                  <a:schemeClr val="bg1"/>
                </a:solidFill>
                <a:effectLst/>
                <a:ea typeface="Calibri" pitchFamily="34" charset="0"/>
                <a:cs typeface="Times New Roman" pitchFamily="18" charset="0"/>
              </a:rPr>
              <a:t>получение коррекционно-педагогической помощи, создание специальных условий для получения профессионально-технического, среднего специального, высшего или дополнительного образования </a:t>
            </a:r>
            <a:r>
              <a:rPr kumimoji="0" lang="be-BY" b="0" i="0" u="sng" strike="noStrike" cap="none" normalizeH="0" baseline="0" dirty="0" smtClean="0">
                <a:ln>
                  <a:noFill/>
                </a:ln>
                <a:solidFill>
                  <a:schemeClr val="bg1"/>
                </a:solidFill>
                <a:effectLst/>
                <a:ea typeface="Calibri" pitchFamily="34" charset="0"/>
                <a:cs typeface="Times New Roman" pitchFamily="18" charset="0"/>
              </a:rPr>
              <a:t>при наличии заключения государственного центра коррекционно-развивающего обучения и реабилитации или справки об освоении содержания образовательной программы специального образования на уровне общего среднего образования.</a:t>
            </a:r>
            <a:endParaRPr kumimoji="0" lang="be-BY" b="0" i="0" u="sng"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95536" y="260648"/>
            <a:ext cx="84249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17.</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Формы получения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547664" y="1412776"/>
            <a:ext cx="5328592" cy="936104"/>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b="1" i="1" dirty="0" smtClean="0">
                <a:solidFill>
                  <a:schemeClr val="bg1"/>
                </a:solidFill>
              </a:rPr>
              <a:t>Образование может быть получено в следующих формах:</a:t>
            </a:r>
            <a:endParaRPr lang="be-BY" b="1" i="1" dirty="0">
              <a:solidFill>
                <a:schemeClr val="bg1"/>
              </a:solidFill>
            </a:endParaRPr>
          </a:p>
        </p:txBody>
      </p:sp>
      <p:cxnSp>
        <p:nvCxnSpPr>
          <p:cNvPr id="5" name="Соединительная линия уступом 4"/>
          <p:cNvCxnSpPr/>
          <p:nvPr/>
        </p:nvCxnSpPr>
        <p:spPr>
          <a:xfrm rot="5400000">
            <a:off x="1835696" y="2420888"/>
            <a:ext cx="504056" cy="50405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7" name="Прямая со стрелкой 6"/>
          <p:cNvCxnSpPr>
            <a:stCxn id="3" idx="2"/>
          </p:cNvCxnSpPr>
          <p:nvPr/>
        </p:nvCxnSpPr>
        <p:spPr>
          <a:xfrm>
            <a:off x="4211960" y="2348880"/>
            <a:ext cx="0"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Соединительная линия уступом 8"/>
          <p:cNvCxnSpPr/>
          <p:nvPr/>
        </p:nvCxnSpPr>
        <p:spPr>
          <a:xfrm rot="16200000" flipH="1">
            <a:off x="5796136" y="2420888"/>
            <a:ext cx="504056" cy="50405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3" name="Прямоугольник 22"/>
          <p:cNvSpPr/>
          <p:nvPr/>
        </p:nvSpPr>
        <p:spPr>
          <a:xfrm>
            <a:off x="899592" y="2996952"/>
            <a:ext cx="1872208" cy="576064"/>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i="1" dirty="0" smtClean="0">
                <a:solidFill>
                  <a:schemeClr val="bg1"/>
                </a:solidFill>
              </a:rPr>
              <a:t>Очная</a:t>
            </a:r>
            <a:endParaRPr lang="be-BY" i="1" dirty="0">
              <a:solidFill>
                <a:schemeClr val="bg1"/>
              </a:solidFill>
            </a:endParaRPr>
          </a:p>
        </p:txBody>
      </p:sp>
      <p:sp>
        <p:nvSpPr>
          <p:cNvPr id="24" name="Прямоугольник 23"/>
          <p:cNvSpPr/>
          <p:nvPr/>
        </p:nvSpPr>
        <p:spPr>
          <a:xfrm>
            <a:off x="3275856" y="2996952"/>
            <a:ext cx="1872208" cy="576064"/>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i="1" dirty="0" smtClean="0">
                <a:solidFill>
                  <a:schemeClr val="bg1"/>
                </a:solidFill>
              </a:rPr>
              <a:t>Заочная</a:t>
            </a:r>
            <a:endParaRPr lang="be-BY" i="1" dirty="0">
              <a:solidFill>
                <a:schemeClr val="bg1"/>
              </a:solidFill>
            </a:endParaRPr>
          </a:p>
        </p:txBody>
      </p:sp>
      <p:sp>
        <p:nvSpPr>
          <p:cNvPr id="25" name="Прямоугольник 24"/>
          <p:cNvSpPr/>
          <p:nvPr/>
        </p:nvSpPr>
        <p:spPr>
          <a:xfrm>
            <a:off x="5724128" y="2996952"/>
            <a:ext cx="1944216" cy="576064"/>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i="1" dirty="0" smtClean="0">
                <a:solidFill>
                  <a:schemeClr val="bg1"/>
                </a:solidFill>
              </a:rPr>
              <a:t>В форме соискательства</a:t>
            </a:r>
            <a:endParaRPr lang="be-BY" i="1" dirty="0">
              <a:solidFill>
                <a:schemeClr val="bg1"/>
              </a:solidFill>
            </a:endParaRPr>
          </a:p>
        </p:txBody>
      </p:sp>
      <p:cxnSp>
        <p:nvCxnSpPr>
          <p:cNvPr id="30" name="Прямая со стрелкой 29"/>
          <p:cNvCxnSpPr/>
          <p:nvPr/>
        </p:nvCxnSpPr>
        <p:spPr>
          <a:xfrm flipH="1">
            <a:off x="683568" y="3717032"/>
            <a:ext cx="576064"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Прямая со стрелкой 31"/>
          <p:cNvCxnSpPr/>
          <p:nvPr/>
        </p:nvCxnSpPr>
        <p:spPr>
          <a:xfrm>
            <a:off x="2051720" y="3717032"/>
            <a:ext cx="432048"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Прямоугольник 32"/>
          <p:cNvSpPr/>
          <p:nvPr/>
        </p:nvSpPr>
        <p:spPr>
          <a:xfrm>
            <a:off x="179512" y="4149080"/>
            <a:ext cx="1656184" cy="1080120"/>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i="1" dirty="0" smtClean="0">
                <a:solidFill>
                  <a:schemeClr val="bg1"/>
                </a:solidFill>
              </a:rPr>
              <a:t>Дневная форма получения образования</a:t>
            </a:r>
            <a:endParaRPr lang="be-BY" i="1" dirty="0">
              <a:solidFill>
                <a:schemeClr val="bg1"/>
              </a:solidFill>
            </a:endParaRPr>
          </a:p>
        </p:txBody>
      </p:sp>
      <p:sp>
        <p:nvSpPr>
          <p:cNvPr id="34" name="Прямоугольник 33"/>
          <p:cNvSpPr/>
          <p:nvPr/>
        </p:nvSpPr>
        <p:spPr>
          <a:xfrm>
            <a:off x="2051720" y="4149080"/>
            <a:ext cx="1584176" cy="1080120"/>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i="1" dirty="0" smtClean="0">
                <a:solidFill>
                  <a:schemeClr val="bg1"/>
                </a:solidFill>
              </a:rPr>
              <a:t>Вечерняя форма получения образования</a:t>
            </a:r>
            <a:endParaRPr lang="be-BY" i="1" dirty="0">
              <a:solidFill>
                <a:schemeClr val="bg1"/>
              </a:solidFill>
            </a:endParaRPr>
          </a:p>
        </p:txBody>
      </p:sp>
      <p:sp>
        <p:nvSpPr>
          <p:cNvPr id="35" name="Прямоугольник 34"/>
          <p:cNvSpPr/>
          <p:nvPr/>
        </p:nvSpPr>
        <p:spPr>
          <a:xfrm>
            <a:off x="3779912" y="4149080"/>
            <a:ext cx="2088232" cy="1080120"/>
          </a:xfrm>
          <a:prstGeom prst="rect">
            <a:avLst/>
          </a:prstGeom>
          <a:effectLst>
            <a:innerShdw blurRad="114300">
              <a:prstClr val="black"/>
            </a:inn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i="1" dirty="0" smtClean="0">
                <a:solidFill>
                  <a:schemeClr val="bg1"/>
                </a:solidFill>
              </a:rPr>
              <a:t>Дистанционная форма получения образования</a:t>
            </a:r>
            <a:endParaRPr lang="be-BY" i="1" dirty="0">
              <a:solidFill>
                <a:schemeClr val="bg1"/>
              </a:solidFill>
            </a:endParaRPr>
          </a:p>
        </p:txBody>
      </p:sp>
      <p:cxnSp>
        <p:nvCxnSpPr>
          <p:cNvPr id="37" name="Прямая со стрелкой 36"/>
          <p:cNvCxnSpPr>
            <a:stCxn id="24" idx="2"/>
          </p:cNvCxnSpPr>
          <p:nvPr/>
        </p:nvCxnSpPr>
        <p:spPr>
          <a:xfrm>
            <a:off x="4211960" y="3573016"/>
            <a:ext cx="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67544" y="404664"/>
            <a:ext cx="8424936"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e-BY" sz="2400" b="1" dirty="0" smtClean="0">
                <a:solidFill>
                  <a:schemeClr val="bg1"/>
                </a:solidFill>
              </a:rPr>
              <a:t>1.</a:t>
            </a:r>
            <a:r>
              <a:rPr lang="be-BY" sz="2400" dirty="0" smtClean="0">
                <a:solidFill>
                  <a:schemeClr val="bg1"/>
                </a:solidFill>
              </a:rPr>
              <a:t> </a:t>
            </a:r>
            <a:r>
              <a:rPr lang="be-BY" b="1" dirty="0" smtClean="0">
                <a:solidFill>
                  <a:schemeClr val="bg1"/>
                </a:solidFill>
              </a:rPr>
              <a:t>Очная </a:t>
            </a:r>
            <a:r>
              <a:rPr lang="be-BY" b="1" dirty="0">
                <a:solidFill>
                  <a:schemeClr val="bg1"/>
                </a:solidFill>
              </a:rPr>
              <a:t>форма получения образования </a:t>
            </a:r>
            <a:r>
              <a:rPr lang="be-BY" dirty="0">
                <a:solidFill>
                  <a:schemeClr val="bg1"/>
                </a:solidFill>
              </a:rPr>
              <a:t>– обучение и воспитание, предусматривающие постоянное личное участие обучающегося в регулярных учебных занятиях (занятиях) и аттестации, организуемых учреждением образования, организацией, реализующей образовательные программы послевузовского образования, иной организацией, индивидуальным предпринимателем, которым в соответствии с законодательством предоставлено право осуществлять образовательную деятельность</a:t>
            </a:r>
            <a:r>
              <a:rPr lang="be-BY" dirty="0" smtClean="0">
                <a:solidFill>
                  <a:schemeClr val="bg1"/>
                </a:solidFill>
              </a:rPr>
              <a:t>.</a:t>
            </a:r>
          </a:p>
          <a:p>
            <a:endParaRPr lang="be-BY"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        Дневная форма получения образования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 вид очной формы получения образования, когда получение образования является основным видом занятости обучающегося.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       Вечерняя форма получения образования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 вид очной формы получения образования, когда получение образования сочетается, как правило, с иным видом занятости обучающегося.</a:t>
            </a:r>
            <a:endParaRPr kumimoji="0" lang="be-BY" b="0" i="0" u="none" strike="noStrike" cap="none" normalizeH="0" baseline="0" dirty="0" smtClean="0">
              <a:ln>
                <a:noFill/>
              </a:ln>
              <a:solidFill>
                <a:schemeClr val="bg1"/>
              </a:solidFill>
              <a:effectLst/>
              <a:cs typeface="Arial" pitchFamily="34" charset="0"/>
            </a:endParaRPr>
          </a:p>
        </p:txBody>
      </p:sp>
      <p:pic>
        <p:nvPicPr>
          <p:cNvPr id="5" name="Рисунок 4" descr="120923144426.jpg"/>
          <p:cNvPicPr>
            <a:picLocks noChangeAspect="1"/>
          </p:cNvPicPr>
          <p:nvPr/>
        </p:nvPicPr>
        <p:blipFill>
          <a:blip r:embed="rId2" cstate="print"/>
          <a:stretch>
            <a:fillRect/>
          </a:stretch>
        </p:blipFill>
        <p:spPr>
          <a:xfrm>
            <a:off x="5796136" y="4437112"/>
            <a:ext cx="2841340" cy="1980059"/>
          </a:xfrm>
          <a:prstGeom prst="rect">
            <a:avLst/>
          </a:prstGeom>
          <a:scene3d>
            <a:camera prst="orthographicFront"/>
            <a:lightRig rig="threePt" dir="t"/>
          </a:scene3d>
          <a:sp3d>
            <a:bevelT w="165100" prst="coolSlant"/>
            <a:bevelB w="165100" prst="coolSlant"/>
          </a:sp3d>
        </p:spPr>
      </p:pic>
    </p:spTree>
  </p:cSld>
  <p:clrMapOvr>
    <a:masterClrMapping/>
  </p:clrMapOvr>
  <p:transition spd="med">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24936" cy="2677656"/>
          </a:xfrm>
          <a:prstGeom prst="rect">
            <a:avLst/>
          </a:prstGeom>
        </p:spPr>
        <p:txBody>
          <a:bodyPr wrap="square">
            <a:spAutoFit/>
          </a:bodyPr>
          <a:lstStyle/>
          <a:p>
            <a:r>
              <a:rPr lang="be-BY" sz="2400" b="1" dirty="0" smtClean="0">
                <a:solidFill>
                  <a:schemeClr val="bg1"/>
                </a:solidFill>
              </a:rPr>
              <a:t>2. </a:t>
            </a:r>
            <a:r>
              <a:rPr lang="be-BY" b="1" dirty="0">
                <a:solidFill>
                  <a:schemeClr val="bg1"/>
                </a:solidFill>
              </a:rPr>
              <a:t>Заочная форма получения образования </a:t>
            </a:r>
            <a:r>
              <a:rPr lang="be-BY" dirty="0">
                <a:solidFill>
                  <a:schemeClr val="bg1"/>
                </a:solidFill>
              </a:rPr>
              <a:t>– обучение и воспитание, предусматривающие преимущественно самостоятельное освоение содержания образовательной программы обучающимся, участвующим лично только в ограниченном числе учебных занятий (занятий) и аттестации, организуемых учреждением образования, организацией, реализующей образовательные программы послевузовского образования, иной организацией, индивидуальным предпринимателем, которым в соответствии с законодательством предоставлено право осуществлять образовательную деятельность.</a:t>
            </a:r>
          </a:p>
        </p:txBody>
      </p:sp>
      <p:sp>
        <p:nvSpPr>
          <p:cNvPr id="3" name="Прямоугольник 2"/>
          <p:cNvSpPr/>
          <p:nvPr/>
        </p:nvSpPr>
        <p:spPr>
          <a:xfrm>
            <a:off x="395536" y="2996952"/>
            <a:ext cx="8280920" cy="1200329"/>
          </a:xfrm>
          <a:prstGeom prst="rect">
            <a:avLst/>
          </a:prstGeom>
        </p:spPr>
        <p:txBody>
          <a:bodyPr wrap="square">
            <a:spAutoFit/>
          </a:bodyPr>
          <a:lstStyle/>
          <a:p>
            <a:r>
              <a:rPr lang="be-BY" b="1" dirty="0" smtClean="0">
                <a:solidFill>
                  <a:schemeClr val="bg1"/>
                </a:solidFill>
              </a:rPr>
              <a:t>        Дистанционная </a:t>
            </a:r>
            <a:r>
              <a:rPr lang="be-BY" b="1" dirty="0">
                <a:solidFill>
                  <a:schemeClr val="bg1"/>
                </a:solidFill>
              </a:rPr>
              <a:t>форма получения образования </a:t>
            </a:r>
            <a:r>
              <a:rPr lang="be-BY" dirty="0">
                <a:solidFill>
                  <a:schemeClr val="bg1"/>
                </a:solidFill>
              </a:rPr>
              <a:t>– вид заочной формы получения образования, когда получение образования осуществляется преимущественно с использованием современных коммуникационных и информационных технологий.</a:t>
            </a:r>
          </a:p>
        </p:txBody>
      </p:sp>
      <p:sp>
        <p:nvSpPr>
          <p:cNvPr id="4" name="Прямоугольник 3"/>
          <p:cNvSpPr/>
          <p:nvPr/>
        </p:nvSpPr>
        <p:spPr>
          <a:xfrm>
            <a:off x="395536" y="4437112"/>
            <a:ext cx="8280920" cy="1631216"/>
          </a:xfrm>
          <a:prstGeom prst="rect">
            <a:avLst/>
          </a:prstGeom>
        </p:spPr>
        <p:txBody>
          <a:bodyPr wrap="square">
            <a:spAutoFit/>
          </a:bodyPr>
          <a:lstStyle/>
          <a:p>
            <a:r>
              <a:rPr lang="be-BY" sz="2400" b="1" dirty="0" smtClean="0">
                <a:solidFill>
                  <a:schemeClr val="bg1"/>
                </a:solidFill>
              </a:rPr>
              <a:t>3.</a:t>
            </a:r>
            <a:r>
              <a:rPr lang="be-BY" b="1" dirty="0" smtClean="0">
                <a:solidFill>
                  <a:schemeClr val="bg1"/>
                </a:solidFill>
              </a:rPr>
              <a:t>Соискательство </a:t>
            </a:r>
            <a:r>
              <a:rPr lang="be-BY" dirty="0">
                <a:solidFill>
                  <a:schemeClr val="bg1"/>
                </a:solidFill>
              </a:rPr>
              <a:t>– обучение и воспитание, предусматривающие преимущественно самостоятельное освоение обучающимся содержания образовательной программы, его личное участие только в аттестации, организуемой учреждением образования, организацией, реализующей образовательные программы послевузовского образования.</a:t>
            </a:r>
          </a:p>
        </p:txBody>
      </p:sp>
    </p:spTree>
  </p:cSld>
  <p:clrMapOvr>
    <a:masterClrMapping/>
  </p:clrMapOvr>
  <p:transition spd="med">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332656"/>
            <a:ext cx="77048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effectLst/>
                <a:latin typeface="Calibri" pitchFamily="34" charset="0"/>
                <a:ea typeface="Calibri" pitchFamily="34" charset="0"/>
                <a:cs typeface="Times New Roman" pitchFamily="18" charset="0"/>
              </a:rPr>
              <a:t>Статья 1.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effectLst/>
                <a:latin typeface="Calibri" pitchFamily="34" charset="0"/>
                <a:ea typeface="Calibri" pitchFamily="34" charset="0"/>
                <a:cs typeface="Times New Roman" pitchFamily="18" charset="0"/>
              </a:rPr>
              <a:t>Основные термины, применяемые в настоящем Кодексе, и их определения</a:t>
            </a:r>
            <a:endParaRPr kumimoji="0" lang="be-BY" sz="2800" b="0" i="0" u="sng" strike="noStrike" cap="none" normalizeH="0" baseline="0" dirty="0" smtClean="0">
              <a:ln>
                <a:noFill/>
              </a:ln>
              <a:effectLst/>
              <a:latin typeface="Arial" pitchFamily="34" charset="0"/>
              <a:cs typeface="Arial" pitchFamily="34" charset="0"/>
            </a:endParaRPr>
          </a:p>
        </p:txBody>
      </p:sp>
      <p:sp>
        <p:nvSpPr>
          <p:cNvPr id="5" name="Прямоугольник 4"/>
          <p:cNvSpPr/>
          <p:nvPr/>
        </p:nvSpPr>
        <p:spPr>
          <a:xfrm>
            <a:off x="467544" y="1844824"/>
            <a:ext cx="5112568" cy="1631216"/>
          </a:xfrm>
          <a:prstGeom prst="rect">
            <a:avLst/>
          </a:prstGeom>
        </p:spPr>
        <p:txBody>
          <a:bodyPr wrap="square">
            <a:spAutoFit/>
          </a:bodyPr>
          <a:lstStyle/>
          <a:p>
            <a:r>
              <a:rPr lang="be-BY" sz="2000" b="1" dirty="0">
                <a:solidFill>
                  <a:schemeClr val="bg1">
                    <a:lumMod val="95000"/>
                    <a:lumOff val="5000"/>
                  </a:schemeClr>
                </a:solidFill>
              </a:rPr>
              <a:t>В</a:t>
            </a:r>
            <a:r>
              <a:rPr lang="be-BY" sz="2000" b="1" dirty="0" smtClean="0">
                <a:solidFill>
                  <a:schemeClr val="bg1">
                    <a:lumMod val="95000"/>
                    <a:lumOff val="5000"/>
                  </a:schemeClr>
                </a:solidFill>
              </a:rPr>
              <a:t>оспитание </a:t>
            </a:r>
            <a:r>
              <a:rPr lang="be-BY" sz="2000" dirty="0">
                <a:solidFill>
                  <a:schemeClr val="bg1">
                    <a:lumMod val="95000"/>
                    <a:lumOff val="5000"/>
                  </a:schemeClr>
                </a:solidFill>
              </a:rPr>
              <a:t>– целенаправленный процесс формирования духовно-нравственной и эмоционально ценностной сферы личности </a:t>
            </a:r>
            <a:r>
              <a:rPr lang="be-BY" sz="2000" dirty="0" smtClean="0">
                <a:solidFill>
                  <a:schemeClr val="bg1">
                    <a:lumMod val="95000"/>
                    <a:lumOff val="5000"/>
                  </a:schemeClr>
                </a:solidFill>
              </a:rPr>
              <a:t>обучающегося.</a:t>
            </a:r>
            <a:endParaRPr lang="be-BY" sz="2000" dirty="0"/>
          </a:p>
        </p:txBody>
      </p:sp>
      <p:pic>
        <p:nvPicPr>
          <p:cNvPr id="6" name="Рисунок 5" descr="tmpHogrfw.jpeg"/>
          <p:cNvPicPr>
            <a:picLocks noChangeAspect="1"/>
          </p:cNvPicPr>
          <p:nvPr/>
        </p:nvPicPr>
        <p:blipFill>
          <a:blip r:embed="rId2" cstate="print"/>
          <a:stretch>
            <a:fillRect/>
          </a:stretch>
        </p:blipFill>
        <p:spPr>
          <a:xfrm>
            <a:off x="4716016" y="1844824"/>
            <a:ext cx="3456384" cy="2033168"/>
          </a:xfrm>
          <a:prstGeom prst="rect">
            <a:avLst/>
          </a:prstGeom>
        </p:spPr>
      </p:pic>
      <p:sp>
        <p:nvSpPr>
          <p:cNvPr id="8" name="Прямоугольник 7"/>
          <p:cNvSpPr/>
          <p:nvPr/>
        </p:nvSpPr>
        <p:spPr>
          <a:xfrm>
            <a:off x="539552" y="4149080"/>
            <a:ext cx="4320480" cy="1754326"/>
          </a:xfrm>
          <a:prstGeom prst="rect">
            <a:avLst/>
          </a:prstGeom>
        </p:spPr>
        <p:txBody>
          <a:bodyPr wrap="square">
            <a:spAutoFit/>
          </a:bodyPr>
          <a:lstStyle/>
          <a:p>
            <a:r>
              <a:rPr lang="be-BY" b="1" dirty="0" smtClean="0">
                <a:solidFill>
                  <a:schemeClr val="bg1">
                    <a:lumMod val="95000"/>
                    <a:lumOff val="5000"/>
                  </a:schemeClr>
                </a:solidFill>
              </a:rPr>
              <a:t>Выпускник </a:t>
            </a:r>
            <a:r>
              <a:rPr lang="be-BY" dirty="0">
                <a:solidFill>
                  <a:schemeClr val="bg1">
                    <a:lumMod val="95000"/>
                    <a:lumOff val="5000"/>
                  </a:schemeClr>
                </a:solidFill>
              </a:rPr>
              <a:t>– лицо, получившее образование в учреждении образования, организации, реализующей образовательные программы послевузовского образования;</a:t>
            </a:r>
          </a:p>
        </p:txBody>
      </p:sp>
      <p:pic>
        <p:nvPicPr>
          <p:cNvPr id="9" name="Рисунок 8" descr="4d55510147f735838c710de138b423f8.jpg"/>
          <p:cNvPicPr>
            <a:picLocks noChangeAspect="1"/>
          </p:cNvPicPr>
          <p:nvPr/>
        </p:nvPicPr>
        <p:blipFill>
          <a:blip r:embed="rId3" cstate="print"/>
          <a:stretch>
            <a:fillRect/>
          </a:stretch>
        </p:blipFill>
        <p:spPr>
          <a:xfrm>
            <a:off x="4716016" y="4077072"/>
            <a:ext cx="3458409" cy="2294756"/>
          </a:xfrm>
          <a:prstGeom prst="rect">
            <a:avLst/>
          </a:prstGeom>
        </p:spPr>
      </p:pic>
    </p:spTree>
  </p:cSld>
  <p:clrMapOvr>
    <a:masterClrMapping/>
  </p:clrMapOvr>
  <p:transition spd="med">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95536" y="260648"/>
            <a:ext cx="79928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18.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Воспитание в системе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1412776"/>
            <a:ext cx="8352928" cy="646331"/>
          </a:xfrm>
          <a:prstGeom prst="rect">
            <a:avLst/>
          </a:prstGeom>
        </p:spPr>
        <p:txBody>
          <a:bodyPr wrap="square">
            <a:spAutoFit/>
          </a:bodyPr>
          <a:lstStyle/>
          <a:p>
            <a:r>
              <a:rPr lang="be-BY" b="1" dirty="0">
                <a:solidFill>
                  <a:schemeClr val="bg1"/>
                </a:solidFill>
              </a:rPr>
              <a:t>Целью воспитания </a:t>
            </a:r>
            <a:r>
              <a:rPr lang="be-BY" dirty="0">
                <a:solidFill>
                  <a:schemeClr val="bg1"/>
                </a:solidFill>
              </a:rPr>
              <a:t>является формирование разносторонне развитой, нравственно зрелой, творческой личности обучающегося.</a:t>
            </a:r>
          </a:p>
        </p:txBody>
      </p:sp>
      <p:sp>
        <p:nvSpPr>
          <p:cNvPr id="31746" name="Rectangle 2"/>
          <p:cNvSpPr>
            <a:spLocks noChangeArrowheads="1"/>
          </p:cNvSpPr>
          <p:nvPr/>
        </p:nvSpPr>
        <p:spPr bwMode="auto">
          <a:xfrm>
            <a:off x="395536" y="2271355"/>
            <a:ext cx="874846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Задачами воспитания являются: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1"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формирование гражданственности, патриотизма и национального </a:t>
            </a:r>
            <a:r>
              <a:rPr kumimoji="0" lang="be-BY" b="0" i="0" u="none" strike="noStrike" cap="none" normalizeH="0" baseline="0" dirty="0" smtClean="0">
                <a:ln>
                  <a:noFill/>
                </a:ln>
                <a:solidFill>
                  <a:schemeClr val="bg1"/>
                </a:solidFill>
                <a:effectLst/>
                <a:ea typeface="Calibri" pitchFamily="34" charset="0"/>
                <a:cs typeface="Times New Roman" pitchFamily="18" charset="0"/>
              </a:rPr>
              <a:t> самосознания  на </a:t>
            </a:r>
            <a:r>
              <a:rPr kumimoji="0" lang="be-BY" b="0" i="0" u="none" strike="noStrike" cap="none" normalizeH="0" baseline="0" dirty="0" smtClean="0">
                <a:ln>
                  <a:noFill/>
                </a:ln>
                <a:solidFill>
                  <a:schemeClr val="bg1"/>
                </a:solidFill>
                <a:effectLst/>
                <a:ea typeface="Calibri" pitchFamily="34" charset="0"/>
                <a:cs typeface="Times New Roman" pitchFamily="18" charset="0"/>
              </a:rPr>
              <a:t>основе государственной идеологии;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подготовка к самостоятельной жизни и труду;</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формирование нравственной, эстетической и экологической культуры;</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овладение ценностями и навыками здорового образа жизни;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формирование культуры семейных отношений;</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создание условий для социализации и </a:t>
            </a:r>
          </a:p>
          <a:p>
            <a:pPr marL="0" marR="0" lvl="0" indent="0" algn="l" defTabSz="914400" rtl="0" eaLnBrk="0" fontAlgn="base" latinLnBrk="0" hangingPunct="0">
              <a:lnSpc>
                <a:spcPct val="100000"/>
              </a:lnSpc>
              <a:spcBef>
                <a:spcPct val="0"/>
              </a:spcBef>
              <a:spcAft>
                <a:spcPct val="0"/>
              </a:spcAft>
              <a:buClrTx/>
              <a:buSzTx/>
              <a:tabLst/>
            </a:pPr>
            <a:r>
              <a:rPr lang="be-BY" dirty="0">
                <a:solidFill>
                  <a:schemeClr val="bg1"/>
                </a:solidFill>
                <a:ea typeface="Calibri" pitchFamily="34" charset="0"/>
                <a:cs typeface="Times New Roman" pitchFamily="18" charset="0"/>
              </a:rPr>
              <a:t> </a:t>
            </a:r>
            <a:r>
              <a:rPr lang="be-BY" dirty="0" smtClean="0">
                <a:solidFill>
                  <a:schemeClr val="bg1"/>
                </a:solidFill>
                <a:ea typeface="Calibri" pitchFamily="34" charset="0"/>
                <a:cs typeface="Times New Roman" pitchFamily="18" charset="0"/>
              </a:rPr>
              <a:t>   </a:t>
            </a:r>
            <a:r>
              <a:rPr kumimoji="0" lang="be-BY" b="0" i="0" u="none" strike="noStrike" cap="none" normalizeH="0" baseline="0" dirty="0" smtClean="0">
                <a:ln>
                  <a:noFill/>
                </a:ln>
                <a:solidFill>
                  <a:schemeClr val="bg1"/>
                </a:solidFill>
                <a:effectLst/>
                <a:ea typeface="Calibri" pitchFamily="34" charset="0"/>
                <a:cs typeface="Times New Roman" pitchFamily="18" charset="0"/>
              </a:rPr>
              <a:t>саморазвития </a:t>
            </a:r>
            <a:r>
              <a:rPr lang="be-BY" dirty="0" smtClean="0">
                <a:solidFill>
                  <a:schemeClr val="bg1"/>
                </a:solidFill>
                <a:ea typeface="Calibri" pitchFamily="34" charset="0"/>
                <a:cs typeface="Times New Roman" pitchFamily="18" charset="0"/>
              </a:rPr>
              <a:t> </a:t>
            </a:r>
            <a:r>
              <a:rPr kumimoji="0" lang="be-BY" b="0" i="0" u="none" strike="noStrike" cap="none" normalizeH="0" baseline="0" dirty="0" smtClean="0">
                <a:ln>
                  <a:noFill/>
                </a:ln>
                <a:solidFill>
                  <a:schemeClr val="bg1"/>
                </a:solidFill>
                <a:effectLst/>
                <a:ea typeface="Calibri" pitchFamily="34" charset="0"/>
                <a:cs typeface="Times New Roman" pitchFamily="18" charset="0"/>
              </a:rPr>
              <a:t>личности </a:t>
            </a:r>
            <a:r>
              <a:rPr kumimoji="0" lang="be-BY" b="0" i="0" u="none" strike="noStrike" cap="none" normalizeH="0" baseline="0" dirty="0" smtClean="0">
                <a:ln>
                  <a:noFill/>
                </a:ln>
                <a:solidFill>
                  <a:schemeClr val="bg1"/>
                </a:solidFill>
                <a:effectLst/>
                <a:ea typeface="Calibri" pitchFamily="34" charset="0"/>
                <a:cs typeface="Times New Roman" pitchFamily="18" charset="0"/>
              </a:rPr>
              <a:t>обучающегося</a:t>
            </a:r>
            <a:r>
              <a:rPr kumimoji="0" lang="be-BY" sz="1100" b="0" i="0" u="none" strike="noStrike" cap="none" normalizeH="0" baseline="0" dirty="0" smtClean="0">
                <a:ln>
                  <a:noFill/>
                </a:ln>
                <a:solidFill>
                  <a:schemeClr val="bg1"/>
                </a:solidFill>
                <a:effectLst/>
                <a:ea typeface="Calibri" pitchFamily="34" charset="0"/>
                <a:cs typeface="Times New Roman" pitchFamily="18" charset="0"/>
              </a:rPr>
              <a:t>.</a:t>
            </a:r>
            <a:endParaRPr kumimoji="0" lang="be-BY" sz="1800" b="0" i="0" u="none" strike="noStrike" cap="none" normalizeH="0" baseline="0" dirty="0" smtClean="0">
              <a:ln>
                <a:noFill/>
              </a:ln>
              <a:solidFill>
                <a:schemeClr val="bg1"/>
              </a:solidFill>
              <a:effectLst/>
              <a:cs typeface="Arial" pitchFamily="34" charset="0"/>
            </a:endParaRPr>
          </a:p>
        </p:txBody>
      </p:sp>
      <p:pic>
        <p:nvPicPr>
          <p:cNvPr id="7" name="Рисунок 6" descr="1323698107_petrushki.net_tipichnye-oshibki-semeynogo-vospitaniya.jpg"/>
          <p:cNvPicPr>
            <a:picLocks noChangeAspect="1"/>
          </p:cNvPicPr>
          <p:nvPr/>
        </p:nvPicPr>
        <p:blipFill>
          <a:blip r:embed="rId2" cstate="print"/>
          <a:stretch>
            <a:fillRect/>
          </a:stretch>
        </p:blipFill>
        <p:spPr>
          <a:xfrm>
            <a:off x="6084168" y="4437112"/>
            <a:ext cx="2664296" cy="2024873"/>
          </a:xfrm>
          <a:prstGeom prst="rect">
            <a:avLst/>
          </a:prstGeom>
          <a:scene3d>
            <a:camera prst="orthographicFront"/>
            <a:lightRig rig="threePt" dir="t"/>
          </a:scene3d>
          <a:sp3d>
            <a:bevelT w="165100" prst="coolSlant"/>
          </a:sp3d>
        </p:spPr>
      </p:pic>
    </p:spTree>
  </p:cSld>
  <p:clrMapOvr>
    <a:masterClrMapping/>
  </p:clrMapOvr>
  <p:transition spd="med">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352928" cy="1200329"/>
          </a:xfrm>
          <a:prstGeom prst="rect">
            <a:avLst/>
          </a:prstGeom>
        </p:spPr>
        <p:txBody>
          <a:bodyPr wrap="square">
            <a:spAutoFit/>
          </a:bodyPr>
          <a:lstStyle/>
          <a:p>
            <a:r>
              <a:rPr lang="be-BY" b="1" dirty="0">
                <a:solidFill>
                  <a:schemeClr val="bg1"/>
                </a:solidFill>
              </a:rPr>
              <a:t>Воспитание основывается на </a:t>
            </a:r>
            <a:r>
              <a:rPr lang="be-BY" dirty="0">
                <a:solidFill>
                  <a:schemeClr val="bg1"/>
                </a:solidFill>
              </a:rPr>
              <a:t>общечеловеческих, гуманистических ценностях, культурных и духовных традициях белорусского народа, государственной идеологии, отражает интересы личности, общества и государства.</a:t>
            </a:r>
          </a:p>
        </p:txBody>
      </p:sp>
      <p:sp>
        <p:nvSpPr>
          <p:cNvPr id="33793" name="Rectangle 1"/>
          <p:cNvSpPr>
            <a:spLocks noChangeArrowheads="1"/>
          </p:cNvSpPr>
          <p:nvPr/>
        </p:nvSpPr>
        <p:spPr bwMode="auto">
          <a:xfrm>
            <a:off x="467544" y="1772816"/>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 </a:t>
            </a:r>
            <a:r>
              <a:rPr kumimoji="0" lang="be-BY" b="1" i="0" u="none" strike="noStrike" cap="none" normalizeH="0" baseline="0" dirty="0" smtClean="0">
                <a:ln>
                  <a:noFill/>
                </a:ln>
                <a:solidFill>
                  <a:schemeClr val="bg1"/>
                </a:solidFill>
                <a:effectLst/>
                <a:ea typeface="Calibri" pitchFamily="34" charset="0"/>
                <a:cs typeface="Times New Roman" pitchFamily="18" charset="0"/>
              </a:rPr>
              <a:t>Основными требованиями к воспитанию являются: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соответствие содержания, форм и методов воспитания цели и задачам воспитания;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системность и единство педагогических требований;</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преемственность, непрерывность и последовательность реализации содержания воспитания с учетом возрастных и индивидуальных особенностей обучающихся;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создание условий для развития творческих способностей обучающихся, включение их в различные виды социально значимой деятельности.</a:t>
            </a:r>
            <a:endParaRPr kumimoji="0" lang="be-BY" b="0" i="0" u="none" strike="noStrike" cap="none" normalizeH="0" baseline="0" dirty="0" smtClean="0">
              <a:ln>
                <a:noFill/>
              </a:ln>
              <a:solidFill>
                <a:schemeClr val="bg1"/>
              </a:solidFill>
              <a:effectLst/>
              <a:cs typeface="Arial" pitchFamily="34" charset="0"/>
            </a:endParaRPr>
          </a:p>
        </p:txBody>
      </p:sp>
      <p:pic>
        <p:nvPicPr>
          <p:cNvPr id="4" name="Рисунок 3" descr="psihologiya_vospitaniya.jpg"/>
          <p:cNvPicPr>
            <a:picLocks noChangeAspect="1"/>
          </p:cNvPicPr>
          <p:nvPr/>
        </p:nvPicPr>
        <p:blipFill>
          <a:blip r:embed="rId2" cstate="print"/>
          <a:stretch>
            <a:fillRect/>
          </a:stretch>
        </p:blipFill>
        <p:spPr>
          <a:xfrm>
            <a:off x="755576" y="4653136"/>
            <a:ext cx="2736304" cy="1815618"/>
          </a:xfrm>
          <a:prstGeom prst="rect">
            <a:avLst/>
          </a:prstGeom>
          <a:scene3d>
            <a:camera prst="orthographicFront"/>
            <a:lightRig rig="threePt" dir="t"/>
          </a:scene3d>
          <a:sp3d>
            <a:bevelT/>
            <a:bevelB/>
          </a:sp3d>
        </p:spPr>
      </p:pic>
    </p:spTree>
  </p:cSld>
  <p:clrMapOvr>
    <a:masterClrMapping/>
  </p:clrMapOvr>
  <p:transition spd="med">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95536" y="394692"/>
            <a:ext cx="849694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Основными составляющими воспитания являются: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гражданское и патриотическое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активной гражданской позиции, патриотизма, правовой, политической и информационной культуры;</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идеологическое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знания основ идеологии белорусского государства, привитие подрастающему поколению основополагающих ценностей, идей, убеждений, отражающих сущность белорусской государственности;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нравственное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приобщение обучающегося к общечеловеческим и национальным ценностям;</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эстетическое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эстетического вкуса, развитие чувства прекрасного;</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воспитание культуры самопознания и саморегуляции личности</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потребности в саморазвитии и социальном взаимодействии, психологической культуры;</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воспитание культуры здорового образа жизни</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навыков здорового образа жизни, осознание значимости здоровья как ценности, физическое совершенствование;</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гендерное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представлений о роли и жизненном предназначении мужчин и женщин в современном обществе;</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352928" cy="3970318"/>
          </a:xfrm>
          <a:prstGeom prst="rect">
            <a:avLst/>
          </a:prstGeom>
        </p:spPr>
        <p:txBody>
          <a:bodyPr wrap="square">
            <a:spAutoFit/>
          </a:bodyPr>
          <a:lstStyle/>
          <a:p>
            <a:pPr lvl="0" eaLnBrk="0" fontAlgn="base" hangingPunct="0">
              <a:spcBef>
                <a:spcPct val="0"/>
              </a:spcBef>
              <a:spcAft>
                <a:spcPct val="0"/>
              </a:spcAft>
              <a:buFont typeface="Wingdings" pitchFamily="2" charset="2"/>
              <a:buChar char="v"/>
            </a:pPr>
            <a:r>
              <a:rPr kumimoji="0" lang="be-BY" b="1" i="0" u="none" strike="noStrike" cap="none" normalizeH="0" baseline="0" dirty="0" smtClean="0">
                <a:ln>
                  <a:noFill/>
                </a:ln>
                <a:solidFill>
                  <a:schemeClr val="bg1"/>
                </a:solidFill>
                <a:effectLst/>
                <a:ea typeface="Calibri" pitchFamily="34" charset="0"/>
                <a:cs typeface="Times New Roman" pitchFamily="18" charset="0"/>
              </a:rPr>
              <a:t>семейное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ценностного отношения к семье и воспитанию детей;</a:t>
            </a:r>
            <a:endParaRPr kumimoji="0" lang="be-BY" b="0" i="0" u="none" strike="noStrike" cap="none" normalizeH="0" baseline="0" dirty="0" smtClean="0">
              <a:ln>
                <a:noFill/>
              </a:ln>
              <a:solidFill>
                <a:schemeClr val="bg1"/>
              </a:solidFill>
              <a:effectLst/>
              <a:cs typeface="Arial" pitchFamily="34" charset="0"/>
            </a:endParaRPr>
          </a:p>
          <a:p>
            <a:pPr lvl="0" eaLnBrk="0" fontAlgn="base" hangingPunct="0">
              <a:spcBef>
                <a:spcPct val="0"/>
              </a:spcBef>
              <a:spcAft>
                <a:spcPct val="0"/>
              </a:spcAft>
              <a:buFont typeface="Wingdings" pitchFamily="2" charset="2"/>
              <a:buChar char="v"/>
            </a:pPr>
            <a:r>
              <a:rPr kumimoji="0" lang="be-BY" b="1" i="0" u="none" strike="noStrike" cap="none" normalizeH="0" baseline="0" dirty="0" smtClean="0">
                <a:ln>
                  <a:noFill/>
                </a:ln>
                <a:solidFill>
                  <a:schemeClr val="bg1"/>
                </a:solidFill>
                <a:effectLst/>
                <a:ea typeface="Calibri" pitchFamily="34" charset="0"/>
                <a:cs typeface="Times New Roman" pitchFamily="18" charset="0"/>
              </a:rPr>
              <a:t>трудовое и профессиональное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понимание обучающимся труда как личностной и социальной ценности, осознание профессионального выбора, социальной значимости профессиональной деятельности;</a:t>
            </a:r>
            <a:endParaRPr kumimoji="0" lang="be-BY" b="0" i="0" u="none" strike="noStrike" cap="none" normalizeH="0" baseline="0" dirty="0" smtClean="0">
              <a:ln>
                <a:noFill/>
              </a:ln>
              <a:solidFill>
                <a:schemeClr val="bg1"/>
              </a:solidFill>
              <a:effectLst/>
              <a:cs typeface="Arial" pitchFamily="34" charset="0"/>
            </a:endParaRPr>
          </a:p>
          <a:p>
            <a:pPr lvl="0" eaLnBrk="0" fontAlgn="base" hangingPunct="0">
              <a:spcBef>
                <a:spcPct val="0"/>
              </a:spcBef>
              <a:spcAft>
                <a:spcPct val="0"/>
              </a:spcAft>
              <a:buFont typeface="Wingdings" pitchFamily="2" charset="2"/>
              <a:buChar char="v"/>
            </a:pPr>
            <a:r>
              <a:rPr kumimoji="0" lang="be-BY" b="1" i="0" u="none" strike="noStrike" cap="none" normalizeH="0" baseline="0" dirty="0" smtClean="0">
                <a:ln>
                  <a:noFill/>
                </a:ln>
                <a:solidFill>
                  <a:schemeClr val="bg1"/>
                </a:solidFill>
                <a:effectLst/>
                <a:ea typeface="Calibri" pitchFamily="34" charset="0"/>
                <a:cs typeface="Times New Roman" pitchFamily="18" charset="0"/>
              </a:rPr>
              <a:t>экологическое воспитание</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ценностного отношения к природе;</a:t>
            </a:r>
            <a:endParaRPr kumimoji="0" lang="be-BY" b="0" i="0" u="none" strike="noStrike" cap="none" normalizeH="0" baseline="0" dirty="0" smtClean="0">
              <a:ln>
                <a:noFill/>
              </a:ln>
              <a:solidFill>
                <a:schemeClr val="bg1"/>
              </a:solidFill>
              <a:effectLst/>
              <a:cs typeface="Arial" pitchFamily="34" charset="0"/>
            </a:endParaRPr>
          </a:p>
          <a:p>
            <a:pPr lvl="0" eaLnBrk="0" fontAlgn="base" hangingPunct="0">
              <a:spcBef>
                <a:spcPct val="0"/>
              </a:spcBef>
              <a:spcAft>
                <a:spcPct val="0"/>
              </a:spcAft>
              <a:buFont typeface="Wingdings" pitchFamily="2" charset="2"/>
              <a:buChar char="v"/>
            </a:pPr>
            <a:r>
              <a:rPr kumimoji="0" lang="be-BY" b="1" i="0" u="none" strike="noStrike" cap="none" normalizeH="0" baseline="0" dirty="0" smtClean="0">
                <a:ln>
                  <a:noFill/>
                </a:ln>
                <a:solidFill>
                  <a:schemeClr val="bg1"/>
                </a:solidFill>
                <a:effectLst/>
                <a:ea typeface="Calibri" pitchFamily="34" charset="0"/>
                <a:cs typeface="Times New Roman" pitchFamily="18" charset="0"/>
              </a:rPr>
              <a:t>воспитание культуры безопасной жизнедеятельности</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безопасного поведения в социальной и профессиональной деятельности, повседневной жизни;</a:t>
            </a:r>
            <a:endParaRPr kumimoji="0" lang="be-BY" b="0" i="0" u="none" strike="noStrike" cap="none" normalizeH="0" baseline="0" dirty="0" smtClean="0">
              <a:ln>
                <a:noFill/>
              </a:ln>
              <a:solidFill>
                <a:schemeClr val="bg1"/>
              </a:solidFill>
              <a:effectLst/>
              <a:cs typeface="Arial" pitchFamily="34" charset="0"/>
            </a:endParaRPr>
          </a:p>
          <a:p>
            <a:pPr lvl="0" eaLnBrk="0" fontAlgn="base" hangingPunct="0">
              <a:spcBef>
                <a:spcPct val="0"/>
              </a:spcBef>
              <a:spcAft>
                <a:spcPct val="0"/>
              </a:spcAft>
              <a:buFont typeface="Wingdings" pitchFamily="2" charset="2"/>
              <a:buChar char="v"/>
            </a:pPr>
            <a:r>
              <a:rPr kumimoji="0" lang="be-BY" b="1" i="0" u="none" strike="noStrike" cap="none" normalizeH="0" baseline="0" dirty="0" smtClean="0">
                <a:ln>
                  <a:noFill/>
                </a:ln>
                <a:solidFill>
                  <a:schemeClr val="bg1"/>
                </a:solidFill>
                <a:effectLst/>
                <a:ea typeface="Calibri" pitchFamily="34" charset="0"/>
                <a:cs typeface="Times New Roman" pitchFamily="18" charset="0"/>
              </a:rPr>
              <a:t>воспитание культуры быта и досуга</a:t>
            </a:r>
            <a:r>
              <a:rPr kumimoji="0" lang="be-BY" b="0" i="0" u="none" strike="noStrike" cap="none" normalizeH="0" baseline="0" dirty="0" smtClean="0">
                <a:ln>
                  <a:noFill/>
                </a:ln>
                <a:solidFill>
                  <a:schemeClr val="bg1"/>
                </a:solidFill>
                <a:effectLst/>
                <a:ea typeface="Calibri" pitchFamily="34" charset="0"/>
                <a:cs typeface="Times New Roman" pitchFamily="18" charset="0"/>
              </a:rPr>
              <a:t>, направленное на формирование у обучающегося ценностного отношения к материальному окружению, умения целесообразно и эффективно использовать свободное время.</a:t>
            </a:r>
            <a:endParaRPr kumimoji="0" lang="be-BY" b="0" i="0" u="none" strike="noStrike" cap="none" normalizeH="0" baseline="0" dirty="0" smtClean="0">
              <a:ln>
                <a:noFill/>
              </a:ln>
              <a:solidFill>
                <a:schemeClr val="bg1"/>
              </a:solidFill>
              <a:effectLst/>
              <a:cs typeface="Arial" pitchFamily="34" charset="0"/>
            </a:endParaRPr>
          </a:p>
        </p:txBody>
      </p:sp>
      <p:pic>
        <p:nvPicPr>
          <p:cNvPr id="3" name="Рисунок 2" descr="1321806612_1227069545796t2r.jpg"/>
          <p:cNvPicPr>
            <a:picLocks noChangeAspect="1"/>
          </p:cNvPicPr>
          <p:nvPr/>
        </p:nvPicPr>
        <p:blipFill>
          <a:blip r:embed="rId2" cstate="print"/>
          <a:stretch>
            <a:fillRect/>
          </a:stretch>
        </p:blipFill>
        <p:spPr>
          <a:xfrm>
            <a:off x="5796136" y="4437112"/>
            <a:ext cx="2841104" cy="2016224"/>
          </a:xfrm>
          <a:prstGeom prst="rect">
            <a:avLst/>
          </a:prstGeom>
        </p:spPr>
      </p:pic>
    </p:spTree>
  </p:cSld>
  <p:clrMapOvr>
    <a:masterClrMapping/>
  </p:clrMapOvr>
  <p:transition spd="med">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95536" y="332656"/>
            <a:ext cx="48245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19.</a:t>
            </a:r>
            <a:endParaRPr lang="be-BY" sz="2800" b="1"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Учреждения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2204864"/>
            <a:ext cx="8101408" cy="3970318"/>
          </a:xfrm>
          <a:prstGeom prst="rect">
            <a:avLst/>
          </a:prstGeom>
        </p:spPr>
        <p:txBody>
          <a:bodyPr wrap="square">
            <a:spAutoFit/>
          </a:bodyPr>
          <a:lstStyle/>
          <a:p>
            <a:r>
              <a:rPr lang="be-BY" b="1" dirty="0" smtClean="0"/>
              <a:t> </a:t>
            </a:r>
            <a:r>
              <a:rPr lang="be-BY" b="1" dirty="0">
                <a:solidFill>
                  <a:schemeClr val="bg1"/>
                </a:solidFill>
              </a:rPr>
              <a:t>Учреждения образования подразделяются на следующие типы</a:t>
            </a:r>
            <a:r>
              <a:rPr lang="be-BY" b="1" dirty="0" smtClean="0">
                <a:solidFill>
                  <a:schemeClr val="bg1"/>
                </a:solidFill>
              </a:rPr>
              <a:t>:</a:t>
            </a:r>
          </a:p>
          <a:p>
            <a:endParaRPr lang="be-BY" dirty="0">
              <a:solidFill>
                <a:schemeClr val="bg1"/>
              </a:solidFill>
            </a:endParaRPr>
          </a:p>
          <a:p>
            <a:pPr>
              <a:buFont typeface="Wingdings" pitchFamily="2" charset="2"/>
              <a:buChar char="§"/>
            </a:pPr>
            <a:r>
              <a:rPr lang="be-BY" dirty="0" smtClean="0">
                <a:solidFill>
                  <a:schemeClr val="bg1"/>
                </a:solidFill>
              </a:rPr>
              <a:t>учреждения </a:t>
            </a:r>
            <a:r>
              <a:rPr lang="be-BY" dirty="0">
                <a:solidFill>
                  <a:schemeClr val="bg1"/>
                </a:solidFill>
              </a:rPr>
              <a:t>дошкольного образования;</a:t>
            </a:r>
          </a:p>
          <a:p>
            <a:pPr>
              <a:buFont typeface="Wingdings" pitchFamily="2" charset="2"/>
              <a:buChar char="§"/>
            </a:pPr>
            <a:r>
              <a:rPr lang="be-BY" dirty="0" smtClean="0">
                <a:solidFill>
                  <a:schemeClr val="bg1"/>
                </a:solidFill>
              </a:rPr>
              <a:t>учреждения </a:t>
            </a:r>
            <a:r>
              <a:rPr lang="be-BY" dirty="0">
                <a:solidFill>
                  <a:schemeClr val="bg1"/>
                </a:solidFill>
              </a:rPr>
              <a:t>общего среднего образования;</a:t>
            </a:r>
          </a:p>
          <a:p>
            <a:pPr>
              <a:buFont typeface="Wingdings" pitchFamily="2" charset="2"/>
              <a:buChar char="§"/>
            </a:pPr>
            <a:r>
              <a:rPr lang="be-BY" dirty="0" smtClean="0">
                <a:solidFill>
                  <a:schemeClr val="bg1"/>
                </a:solidFill>
              </a:rPr>
              <a:t>учреждения </a:t>
            </a:r>
            <a:r>
              <a:rPr lang="be-BY" dirty="0">
                <a:solidFill>
                  <a:schemeClr val="bg1"/>
                </a:solidFill>
              </a:rPr>
              <a:t>профессионально-технического образования;</a:t>
            </a:r>
          </a:p>
          <a:p>
            <a:pPr>
              <a:buFont typeface="Wingdings" pitchFamily="2" charset="2"/>
              <a:buChar char="§"/>
            </a:pPr>
            <a:r>
              <a:rPr lang="be-BY" dirty="0" smtClean="0">
                <a:solidFill>
                  <a:schemeClr val="bg1"/>
                </a:solidFill>
              </a:rPr>
              <a:t>учреждения </a:t>
            </a:r>
            <a:r>
              <a:rPr lang="be-BY" dirty="0">
                <a:solidFill>
                  <a:schemeClr val="bg1"/>
                </a:solidFill>
              </a:rPr>
              <a:t>среднего специального образования;</a:t>
            </a:r>
          </a:p>
          <a:p>
            <a:pPr>
              <a:buFont typeface="Wingdings" pitchFamily="2" charset="2"/>
              <a:buChar char="§"/>
            </a:pPr>
            <a:r>
              <a:rPr lang="be-BY" dirty="0" smtClean="0">
                <a:solidFill>
                  <a:schemeClr val="bg1"/>
                </a:solidFill>
              </a:rPr>
              <a:t>учреждения </a:t>
            </a:r>
            <a:r>
              <a:rPr lang="be-BY" dirty="0">
                <a:solidFill>
                  <a:schemeClr val="bg1"/>
                </a:solidFill>
              </a:rPr>
              <a:t>высшего образования;</a:t>
            </a:r>
          </a:p>
          <a:p>
            <a:pPr>
              <a:buFont typeface="Wingdings" pitchFamily="2" charset="2"/>
              <a:buChar char="§"/>
            </a:pPr>
            <a:r>
              <a:rPr lang="be-BY" dirty="0" smtClean="0">
                <a:solidFill>
                  <a:schemeClr val="bg1"/>
                </a:solidFill>
              </a:rPr>
              <a:t>учреждения </a:t>
            </a:r>
            <a:r>
              <a:rPr lang="be-BY" dirty="0">
                <a:solidFill>
                  <a:schemeClr val="bg1"/>
                </a:solidFill>
              </a:rPr>
              <a:t>специального образования;</a:t>
            </a:r>
          </a:p>
          <a:p>
            <a:pPr>
              <a:buFont typeface="Wingdings" pitchFamily="2" charset="2"/>
              <a:buChar char="§"/>
            </a:pPr>
            <a:r>
              <a:rPr lang="be-BY" dirty="0" smtClean="0">
                <a:solidFill>
                  <a:schemeClr val="bg1"/>
                </a:solidFill>
              </a:rPr>
              <a:t>учреждения </a:t>
            </a:r>
            <a:r>
              <a:rPr lang="be-BY" dirty="0">
                <a:solidFill>
                  <a:schemeClr val="bg1"/>
                </a:solidFill>
              </a:rPr>
              <a:t>дополнительного образования детей и молодежи;</a:t>
            </a:r>
          </a:p>
          <a:p>
            <a:pPr>
              <a:buFont typeface="Wingdings" pitchFamily="2" charset="2"/>
              <a:buChar char="§"/>
            </a:pPr>
            <a:r>
              <a:rPr lang="be-BY" dirty="0" smtClean="0">
                <a:solidFill>
                  <a:schemeClr val="bg1"/>
                </a:solidFill>
              </a:rPr>
              <a:t>учреждения </a:t>
            </a:r>
            <a:r>
              <a:rPr lang="be-BY" dirty="0">
                <a:solidFill>
                  <a:schemeClr val="bg1"/>
                </a:solidFill>
              </a:rPr>
              <a:t>дополнительного образования взрослых;</a:t>
            </a:r>
          </a:p>
          <a:p>
            <a:pPr>
              <a:buFont typeface="Wingdings" pitchFamily="2" charset="2"/>
              <a:buChar char="§"/>
            </a:pPr>
            <a:r>
              <a:rPr lang="be-BY" dirty="0" smtClean="0">
                <a:solidFill>
                  <a:schemeClr val="bg1"/>
                </a:solidFill>
              </a:rPr>
              <a:t>воспитательно-оздоровительные </a:t>
            </a:r>
            <a:r>
              <a:rPr lang="be-BY" dirty="0">
                <a:solidFill>
                  <a:schemeClr val="bg1"/>
                </a:solidFill>
              </a:rPr>
              <a:t>учреждения образования;</a:t>
            </a:r>
          </a:p>
          <a:p>
            <a:pPr>
              <a:buFont typeface="Wingdings" pitchFamily="2" charset="2"/>
              <a:buChar char="§"/>
            </a:pPr>
            <a:r>
              <a:rPr lang="be-BY" dirty="0" smtClean="0">
                <a:solidFill>
                  <a:schemeClr val="bg1"/>
                </a:solidFill>
              </a:rPr>
              <a:t>социально-педагогические </a:t>
            </a:r>
            <a:r>
              <a:rPr lang="be-BY" dirty="0">
                <a:solidFill>
                  <a:schemeClr val="bg1"/>
                </a:solidFill>
              </a:rPr>
              <a:t>учреждения;</a:t>
            </a:r>
          </a:p>
          <a:p>
            <a:pPr>
              <a:buFont typeface="Wingdings" pitchFamily="2" charset="2"/>
              <a:buChar char="§"/>
            </a:pPr>
            <a:r>
              <a:rPr lang="be-BY" dirty="0" smtClean="0">
                <a:solidFill>
                  <a:schemeClr val="bg1"/>
                </a:solidFill>
              </a:rPr>
              <a:t>специальные </a:t>
            </a:r>
            <a:r>
              <a:rPr lang="be-BY" dirty="0">
                <a:solidFill>
                  <a:schemeClr val="bg1"/>
                </a:solidFill>
              </a:rPr>
              <a:t>учебно-воспитательные учреждения;</a:t>
            </a:r>
          </a:p>
          <a:p>
            <a:pPr>
              <a:buFont typeface="Wingdings" pitchFamily="2" charset="2"/>
              <a:buChar char="§"/>
            </a:pPr>
            <a:r>
              <a:rPr lang="be-BY" dirty="0" smtClean="0">
                <a:solidFill>
                  <a:schemeClr val="bg1"/>
                </a:solidFill>
              </a:rPr>
              <a:t>специальные </a:t>
            </a:r>
            <a:r>
              <a:rPr lang="be-BY" dirty="0">
                <a:solidFill>
                  <a:schemeClr val="bg1"/>
                </a:solidFill>
              </a:rPr>
              <a:t>лечебно-воспитательные учреждения.</a:t>
            </a:r>
          </a:p>
        </p:txBody>
      </p:sp>
      <p:pic>
        <p:nvPicPr>
          <p:cNvPr id="5" name="Рисунок 4" descr="a-vid-shkoli-2009.jpg"/>
          <p:cNvPicPr>
            <a:picLocks noChangeAspect="1"/>
          </p:cNvPicPr>
          <p:nvPr/>
        </p:nvPicPr>
        <p:blipFill>
          <a:blip r:embed="rId2" cstate="print"/>
          <a:stretch>
            <a:fillRect/>
          </a:stretch>
        </p:blipFill>
        <p:spPr>
          <a:xfrm>
            <a:off x="5580112" y="404664"/>
            <a:ext cx="2808312" cy="1684988"/>
          </a:xfrm>
          <a:prstGeom prst="rect">
            <a:avLst/>
          </a:prstGeom>
          <a:scene3d>
            <a:camera prst="orthographicFront"/>
            <a:lightRig rig="threePt" dir="t"/>
          </a:scene3d>
          <a:sp3d>
            <a:bevelT w="152400" h="50800" prst="softRound"/>
          </a:sp3d>
        </p:spPr>
      </p:pic>
    </p:spTree>
  </p:cSld>
  <p:clrMapOvr>
    <a:masterClrMapping/>
  </p:clrMapOvr>
  <p:transition spd="med">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p:cNvSpPr/>
          <p:nvPr/>
        </p:nvSpPr>
        <p:spPr>
          <a:xfrm>
            <a:off x="2195736" y="548680"/>
            <a:ext cx="4392488" cy="936104"/>
          </a:xfrm>
          <a:prstGeom prst="flowChartAlternateProcess">
            <a:avLst/>
          </a:prstGeom>
          <a:solidFill>
            <a:srgbClr val="BCF4FC"/>
          </a:solidFill>
          <a:ln>
            <a:solidFill>
              <a:schemeClr val="accent6">
                <a:lumMod val="5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Учреждения образования могут быть</a:t>
            </a:r>
            <a:endParaRPr lang="be-BY" b="1" dirty="0">
              <a:solidFill>
                <a:schemeClr val="bg1"/>
              </a:solidFill>
            </a:endParaRPr>
          </a:p>
        </p:txBody>
      </p:sp>
      <p:sp>
        <p:nvSpPr>
          <p:cNvPr id="5" name="Стрелка вниз 4"/>
          <p:cNvSpPr/>
          <p:nvPr/>
        </p:nvSpPr>
        <p:spPr>
          <a:xfrm rot="2263919">
            <a:off x="2800968" y="1509064"/>
            <a:ext cx="308820" cy="671519"/>
          </a:xfrm>
          <a:prstGeom prst="downArrow">
            <a:avLst/>
          </a:prstGeom>
          <a:solidFill>
            <a:srgbClr val="BCF4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e-BY"/>
          </a:p>
        </p:txBody>
      </p:sp>
      <p:sp>
        <p:nvSpPr>
          <p:cNvPr id="7" name="Стрелка вниз 6"/>
          <p:cNvSpPr/>
          <p:nvPr/>
        </p:nvSpPr>
        <p:spPr>
          <a:xfrm rot="19370354">
            <a:off x="5543244" y="1500557"/>
            <a:ext cx="283675" cy="688537"/>
          </a:xfrm>
          <a:prstGeom prst="downArrow">
            <a:avLst/>
          </a:prstGeom>
          <a:solidFill>
            <a:srgbClr val="BCF4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e-BY"/>
          </a:p>
        </p:txBody>
      </p:sp>
      <p:sp>
        <p:nvSpPr>
          <p:cNvPr id="8" name="Блок-схема: альтернативный процесс 7"/>
          <p:cNvSpPr/>
          <p:nvPr/>
        </p:nvSpPr>
        <p:spPr>
          <a:xfrm>
            <a:off x="899592" y="2204864"/>
            <a:ext cx="2520280" cy="504056"/>
          </a:xfrm>
          <a:prstGeom prst="flowChartAlternateProcess">
            <a:avLst/>
          </a:prstGeom>
          <a:solidFill>
            <a:srgbClr val="BCF4FC"/>
          </a:solidFill>
          <a:ln>
            <a:solidFill>
              <a:schemeClr val="accent6">
                <a:lumMod val="5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Частными</a:t>
            </a:r>
            <a:endParaRPr lang="be-BY" dirty="0">
              <a:solidFill>
                <a:schemeClr val="bg1"/>
              </a:solidFill>
            </a:endParaRPr>
          </a:p>
        </p:txBody>
      </p:sp>
      <p:sp>
        <p:nvSpPr>
          <p:cNvPr id="9" name="Блок-схема: альтернативный процесс 8"/>
          <p:cNvSpPr/>
          <p:nvPr/>
        </p:nvSpPr>
        <p:spPr>
          <a:xfrm>
            <a:off x="5148064" y="2204864"/>
            <a:ext cx="2448272" cy="504056"/>
          </a:xfrm>
          <a:prstGeom prst="flowChartAlternateProcess">
            <a:avLst/>
          </a:prstGeom>
          <a:solidFill>
            <a:srgbClr val="BCF4FC"/>
          </a:solidFill>
          <a:ln>
            <a:solidFill>
              <a:schemeClr val="accent6">
                <a:lumMod val="50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Государственными</a:t>
            </a:r>
            <a:endParaRPr lang="be-BY" dirty="0">
              <a:solidFill>
                <a:schemeClr val="bg1"/>
              </a:solidFill>
            </a:endParaRPr>
          </a:p>
        </p:txBody>
      </p:sp>
      <p:sp>
        <p:nvSpPr>
          <p:cNvPr id="10" name="Прямоугольник 9"/>
          <p:cNvSpPr/>
          <p:nvPr/>
        </p:nvSpPr>
        <p:spPr>
          <a:xfrm>
            <a:off x="539552" y="3284984"/>
            <a:ext cx="7992888" cy="923330"/>
          </a:xfrm>
          <a:prstGeom prst="rect">
            <a:avLst/>
          </a:prstGeom>
        </p:spPr>
        <p:txBody>
          <a:bodyPr wrap="square">
            <a:spAutoFit/>
          </a:bodyPr>
          <a:lstStyle/>
          <a:p>
            <a:r>
              <a:rPr lang="be-BY" dirty="0">
                <a:solidFill>
                  <a:schemeClr val="bg1"/>
                </a:solidFill>
              </a:rPr>
              <a:t>Филиалы, представительства и иные обособленные подразделения учреждения образования создаются в порядке, установленном законодательством. </a:t>
            </a:r>
          </a:p>
        </p:txBody>
      </p:sp>
      <p:sp>
        <p:nvSpPr>
          <p:cNvPr id="11" name="Прямоугольник 10"/>
          <p:cNvSpPr/>
          <p:nvPr/>
        </p:nvSpPr>
        <p:spPr>
          <a:xfrm>
            <a:off x="539552" y="4437112"/>
            <a:ext cx="7848872" cy="1200329"/>
          </a:xfrm>
          <a:prstGeom prst="rect">
            <a:avLst/>
          </a:prstGeom>
        </p:spPr>
        <p:txBody>
          <a:bodyPr wrap="square">
            <a:spAutoFit/>
          </a:bodyPr>
          <a:lstStyle/>
          <a:p>
            <a:r>
              <a:rPr lang="be-BY" dirty="0">
                <a:solidFill>
                  <a:schemeClr val="bg1"/>
                </a:solidFill>
              </a:rPr>
              <a:t>Учреждению профессионально-технического, среднего специального, высшего образования, дополнительного образования взрослых </a:t>
            </a:r>
            <a:r>
              <a:rPr lang="be-BY" u="sng" dirty="0">
                <a:solidFill>
                  <a:schemeClr val="bg1"/>
                </a:solidFill>
              </a:rPr>
              <a:t>может быть предоставлен статус ведущего учреждения образования в соответствующей системе образования и (или) отрасли</a:t>
            </a:r>
            <a:r>
              <a:rPr lang="be-BY" dirty="0">
                <a:solidFill>
                  <a:schemeClr val="bg1"/>
                </a:solidFill>
              </a:rPr>
              <a:t>. </a:t>
            </a:r>
          </a:p>
        </p:txBody>
      </p:sp>
    </p:spTree>
  </p:cSld>
  <p:clrMapOvr>
    <a:masterClrMapping/>
  </p:clrMapOvr>
  <p:transition spd="med">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67544" y="332656"/>
            <a:ext cx="741682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31.</a:t>
            </a:r>
            <a:endParaRPr lang="be-BY" sz="2800" b="1"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Основные права обучающихся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539552" y="1412776"/>
            <a:ext cx="8352928" cy="923330"/>
          </a:xfrm>
          <a:prstGeom prst="rect">
            <a:avLst/>
          </a:prstGeom>
        </p:spPr>
        <p:txBody>
          <a:bodyPr wrap="square">
            <a:spAutoFit/>
          </a:bodyPr>
          <a:lstStyle/>
          <a:p>
            <a:r>
              <a:rPr lang="be-BY" b="1" dirty="0">
                <a:solidFill>
                  <a:schemeClr val="bg1"/>
                </a:solidFill>
              </a:rPr>
              <a:t>Обучающиеся, за исключением обучающихся, указанных в пунктах 3 и 4 настоящей статьи, в соответствии с настоящим Кодексом и иными актами законодательства имеют право на:</a:t>
            </a:r>
          </a:p>
        </p:txBody>
      </p:sp>
      <p:sp>
        <p:nvSpPr>
          <p:cNvPr id="4" name="Прямоугольник 3"/>
          <p:cNvSpPr/>
          <p:nvPr/>
        </p:nvSpPr>
        <p:spPr>
          <a:xfrm>
            <a:off x="611560" y="2420888"/>
            <a:ext cx="8208912" cy="3970318"/>
          </a:xfrm>
          <a:prstGeom prst="rect">
            <a:avLst/>
          </a:prstGeom>
        </p:spPr>
        <p:txBody>
          <a:bodyPr wrap="square">
            <a:spAutoFit/>
          </a:bodyPr>
          <a:lstStyle/>
          <a:p>
            <a:pPr>
              <a:buFont typeface="Wingdings" pitchFamily="2" charset="2"/>
              <a:buChar char="ü"/>
            </a:pPr>
            <a:r>
              <a:rPr lang="be-BY" dirty="0" smtClean="0">
                <a:solidFill>
                  <a:schemeClr val="bg1"/>
                </a:solidFill>
              </a:rPr>
              <a:t>получение </a:t>
            </a:r>
            <a:r>
              <a:rPr lang="be-BY" dirty="0">
                <a:solidFill>
                  <a:schemeClr val="bg1"/>
                </a:solidFill>
              </a:rPr>
              <a:t>образования в соответствии с образовательными программами;</a:t>
            </a:r>
          </a:p>
          <a:p>
            <a:pPr>
              <a:buFont typeface="Wingdings" pitchFamily="2" charset="2"/>
              <a:buChar char="ü"/>
            </a:pPr>
            <a:r>
              <a:rPr lang="be-BY" dirty="0" smtClean="0">
                <a:solidFill>
                  <a:schemeClr val="bg1"/>
                </a:solidFill>
              </a:rPr>
              <a:t>перевод </a:t>
            </a:r>
            <a:r>
              <a:rPr lang="be-BY" dirty="0">
                <a:solidFill>
                  <a:schemeClr val="bg1"/>
                </a:solidFill>
              </a:rPr>
              <a:t>в другое учреждение образования, другую организацию, реализующую образовательные программы послевузовского образования, в порядке, устанавливаемом Правительством Республики Беларусь;</a:t>
            </a:r>
          </a:p>
          <a:p>
            <a:pPr>
              <a:buFont typeface="Wingdings" pitchFamily="2" charset="2"/>
              <a:buChar char="ü"/>
            </a:pPr>
            <a:r>
              <a:rPr lang="be-BY" dirty="0" smtClean="0">
                <a:solidFill>
                  <a:schemeClr val="bg1"/>
                </a:solidFill>
              </a:rPr>
              <a:t>перевод </a:t>
            </a:r>
            <a:r>
              <a:rPr lang="be-BY" dirty="0">
                <a:solidFill>
                  <a:schemeClr val="bg1"/>
                </a:solidFill>
              </a:rPr>
              <a:t>для получения образования по другой специальности (направлению специальности, специализации), в том числе при наличии медицинских противопоказаний к работе по получаемой специальности (направлению специальности, специализации) и присваиваемой квалификации, в другой форме получения образования в порядке, устанавливаемом Правительством Республики Беларусь</a:t>
            </a:r>
            <a:r>
              <a:rPr lang="be-BY" dirty="0" smtClean="0">
                <a:solidFill>
                  <a:schemeClr val="bg1"/>
                </a:solidFill>
              </a:rPr>
              <a:t>;</a:t>
            </a:r>
          </a:p>
          <a:p>
            <a:pPr>
              <a:buFont typeface="Wingdings" pitchFamily="2" charset="2"/>
              <a:buChar char="ü"/>
            </a:pPr>
            <a:r>
              <a:rPr lang="be-BY" dirty="0">
                <a:solidFill>
                  <a:schemeClr val="bg1"/>
                </a:solidFill>
              </a:rPr>
              <a:t>восстановление для получения образования в учреждении образования, организации, реализующей образовательные программы послевузовского образования, в порядке, устанавливаемом Правительством Республики Беларусь;</a:t>
            </a:r>
          </a:p>
        </p:txBody>
      </p:sp>
    </p:spTree>
  </p:cSld>
  <p:clrMapOvr>
    <a:masterClrMapping/>
  </p:clrMapOvr>
  <p:transition spd="med">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496944" cy="5355312"/>
          </a:xfrm>
          <a:prstGeom prst="rect">
            <a:avLst/>
          </a:prstGeom>
        </p:spPr>
        <p:txBody>
          <a:bodyPr wrap="square">
            <a:spAutoFit/>
          </a:bodyPr>
          <a:lstStyle/>
          <a:p>
            <a:pPr>
              <a:buFont typeface="Wingdings" pitchFamily="2" charset="2"/>
              <a:buChar char="ü"/>
            </a:pPr>
            <a:r>
              <a:rPr lang="be-BY" dirty="0" smtClean="0">
                <a:solidFill>
                  <a:schemeClr val="bg1"/>
                </a:solidFill>
              </a:rPr>
              <a:t>обучение </a:t>
            </a:r>
            <a:r>
              <a:rPr lang="be-BY" dirty="0">
                <a:solidFill>
                  <a:schemeClr val="bg1"/>
                </a:solidFill>
              </a:rPr>
              <a:t>по индивидуальному учебному плану в пределах содержания образовательной программы;</a:t>
            </a:r>
          </a:p>
          <a:p>
            <a:pPr>
              <a:buFont typeface="Wingdings" pitchFamily="2" charset="2"/>
              <a:buChar char="ü"/>
            </a:pPr>
            <a:r>
              <a:rPr lang="be-BY" dirty="0" smtClean="0">
                <a:solidFill>
                  <a:schemeClr val="bg1"/>
                </a:solidFill>
              </a:rPr>
              <a:t>создание </a:t>
            </a:r>
            <a:r>
              <a:rPr lang="be-BY" dirty="0">
                <a:solidFill>
                  <a:schemeClr val="bg1"/>
                </a:solidFill>
              </a:rPr>
              <a:t>специальных условий для получения образования с учетом особенностей их психофизического развития;</a:t>
            </a:r>
          </a:p>
          <a:p>
            <a:pPr>
              <a:buFont typeface="Wingdings" pitchFamily="2" charset="2"/>
              <a:buChar char="ü"/>
            </a:pPr>
            <a:r>
              <a:rPr lang="be-BY" dirty="0" smtClean="0">
                <a:solidFill>
                  <a:schemeClr val="bg1"/>
                </a:solidFill>
              </a:rPr>
              <a:t>охрану </a:t>
            </a:r>
            <a:r>
              <a:rPr lang="be-BY" dirty="0">
                <a:solidFill>
                  <a:schemeClr val="bg1"/>
                </a:solidFill>
              </a:rPr>
              <a:t>жизни и здоровья во время образовательного процесса;</a:t>
            </a:r>
          </a:p>
          <a:p>
            <a:pPr>
              <a:buFont typeface="Wingdings" pitchFamily="2" charset="2"/>
              <a:buChar char="ü"/>
            </a:pPr>
            <a:r>
              <a:rPr lang="be-BY" dirty="0" smtClean="0">
                <a:solidFill>
                  <a:schemeClr val="bg1"/>
                </a:solidFill>
              </a:rPr>
              <a:t>бесплатное </a:t>
            </a:r>
            <a:r>
              <a:rPr lang="be-BY" dirty="0">
                <a:solidFill>
                  <a:schemeClr val="bg1"/>
                </a:solidFill>
              </a:rPr>
              <a:t>психолого-медико-педагогическое обследование в государственных центрах коррекционно-развивающего обучения и реабилитации;</a:t>
            </a:r>
          </a:p>
          <a:p>
            <a:pPr>
              <a:buFont typeface="Wingdings" pitchFamily="2" charset="2"/>
              <a:buChar char="ü"/>
            </a:pPr>
            <a:r>
              <a:rPr lang="be-BY" dirty="0" smtClean="0">
                <a:solidFill>
                  <a:schemeClr val="bg1"/>
                </a:solidFill>
              </a:rPr>
              <a:t>бесплатную </a:t>
            </a:r>
            <a:r>
              <a:rPr lang="be-BY" dirty="0">
                <a:solidFill>
                  <a:schemeClr val="bg1"/>
                </a:solidFill>
              </a:rPr>
              <a:t>коррекцию физических и (или) психических нарушений в государственных учреждениях образования, реализующих образовательные программы специального образования;</a:t>
            </a:r>
          </a:p>
          <a:p>
            <a:pPr>
              <a:buFont typeface="Wingdings" pitchFamily="2" charset="2"/>
              <a:buChar char="ü"/>
            </a:pPr>
            <a:r>
              <a:rPr lang="be-BY" dirty="0" smtClean="0">
                <a:solidFill>
                  <a:schemeClr val="bg1"/>
                </a:solidFill>
              </a:rPr>
              <a:t>пользование </a:t>
            </a:r>
            <a:r>
              <a:rPr lang="be-BY" dirty="0">
                <a:solidFill>
                  <a:schemeClr val="bg1"/>
                </a:solidFill>
              </a:rPr>
              <a:t>учебниками и учебными пособиями;</a:t>
            </a:r>
          </a:p>
          <a:p>
            <a:pPr>
              <a:buFont typeface="Wingdings" pitchFamily="2" charset="2"/>
              <a:buChar char="ü"/>
            </a:pPr>
            <a:r>
              <a:rPr lang="be-BY" dirty="0" smtClean="0">
                <a:solidFill>
                  <a:schemeClr val="bg1"/>
                </a:solidFill>
              </a:rPr>
              <a:t> </a:t>
            </a:r>
            <a:r>
              <a:rPr lang="be-BY" dirty="0">
                <a:solidFill>
                  <a:schemeClr val="bg1"/>
                </a:solidFill>
              </a:rPr>
              <a:t>обеспечение стипендией и другими денежными выплатами;</a:t>
            </a:r>
          </a:p>
          <a:p>
            <a:pPr>
              <a:buFont typeface="Wingdings" pitchFamily="2" charset="2"/>
              <a:buChar char="ü"/>
            </a:pPr>
            <a:r>
              <a:rPr lang="be-BY" dirty="0" smtClean="0">
                <a:solidFill>
                  <a:schemeClr val="bg1"/>
                </a:solidFill>
              </a:rPr>
              <a:t>обеспечение </a:t>
            </a:r>
            <a:r>
              <a:rPr lang="be-BY" dirty="0">
                <a:solidFill>
                  <a:schemeClr val="bg1"/>
                </a:solidFill>
              </a:rPr>
              <a:t>местом для проживания;</a:t>
            </a:r>
          </a:p>
          <a:p>
            <a:pPr>
              <a:buFont typeface="Wingdings" pitchFamily="2" charset="2"/>
              <a:buChar char="ü"/>
            </a:pPr>
            <a:r>
              <a:rPr lang="be-BY" dirty="0" smtClean="0">
                <a:solidFill>
                  <a:schemeClr val="bg1"/>
                </a:solidFill>
              </a:rPr>
              <a:t>возмещение </a:t>
            </a:r>
            <a:r>
              <a:rPr lang="be-BY" dirty="0">
                <a:solidFill>
                  <a:schemeClr val="bg1"/>
                </a:solidFill>
              </a:rPr>
              <a:t>расходов по найму жилья в случае необеспечения местом в общежитии;</a:t>
            </a:r>
          </a:p>
          <a:p>
            <a:pPr>
              <a:buFont typeface="Wingdings" pitchFamily="2" charset="2"/>
              <a:buChar char="ü"/>
            </a:pPr>
            <a:r>
              <a:rPr lang="be-BY" dirty="0" smtClean="0">
                <a:solidFill>
                  <a:schemeClr val="bg1"/>
                </a:solidFill>
              </a:rPr>
              <a:t>кредит </a:t>
            </a:r>
            <a:r>
              <a:rPr lang="be-BY" dirty="0">
                <a:solidFill>
                  <a:schemeClr val="bg1"/>
                </a:solidFill>
              </a:rPr>
              <a:t>на льготных условиях для оплаты первого высшего образования;</a:t>
            </a:r>
          </a:p>
          <a:p>
            <a:pPr>
              <a:buFont typeface="Wingdings" pitchFamily="2" charset="2"/>
              <a:buChar char="ü"/>
            </a:pPr>
            <a:r>
              <a:rPr lang="be-BY" dirty="0" smtClean="0">
                <a:solidFill>
                  <a:schemeClr val="bg1"/>
                </a:solidFill>
              </a:rPr>
              <a:t>отпуска</a:t>
            </a:r>
            <a:r>
              <a:rPr lang="be-BY" dirty="0">
                <a:solidFill>
                  <a:schemeClr val="bg1"/>
                </a:solidFill>
              </a:rPr>
              <a:t>, каникулы;</a:t>
            </a:r>
          </a:p>
          <a:p>
            <a:pPr>
              <a:buFont typeface="Wingdings" pitchFamily="2" charset="2"/>
              <a:buChar char="ü"/>
            </a:pPr>
            <a:r>
              <a:rPr lang="be-BY" dirty="0" smtClean="0">
                <a:solidFill>
                  <a:schemeClr val="bg1"/>
                </a:solidFill>
              </a:rPr>
              <a:t>получение </a:t>
            </a:r>
            <a:r>
              <a:rPr lang="be-BY" dirty="0">
                <a:solidFill>
                  <a:schemeClr val="bg1"/>
                </a:solidFill>
              </a:rPr>
              <a:t>платных услуг в сфере образования;</a:t>
            </a:r>
          </a:p>
        </p:txBody>
      </p:sp>
    </p:spTree>
  </p:cSld>
  <p:clrMapOvr>
    <a:masterClrMapping/>
  </p:clrMapOvr>
  <p:transition spd="med">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496944" cy="5355312"/>
          </a:xfrm>
          <a:prstGeom prst="rect">
            <a:avLst/>
          </a:prstGeom>
        </p:spPr>
        <p:txBody>
          <a:bodyPr wrap="square">
            <a:spAutoFit/>
          </a:bodyPr>
          <a:lstStyle/>
          <a:p>
            <a:pPr>
              <a:buFont typeface="Wingdings" pitchFamily="2" charset="2"/>
              <a:buChar char="ü"/>
            </a:pPr>
            <a:r>
              <a:rPr lang="be-BY" dirty="0" smtClean="0">
                <a:solidFill>
                  <a:schemeClr val="bg1"/>
                </a:solidFill>
              </a:rPr>
              <a:t>бесплатное </a:t>
            </a:r>
            <a:r>
              <a:rPr lang="be-BY" dirty="0">
                <a:solidFill>
                  <a:schemeClr val="bg1"/>
                </a:solidFill>
              </a:rPr>
              <a:t>пользование библиотекой, учебной, производственной, научной и культурно-спортивной базой учреждения образования, организации, реализующей образовательные программы послевузовского образования;</a:t>
            </a:r>
          </a:p>
          <a:p>
            <a:pPr>
              <a:buFont typeface="Wingdings" pitchFamily="2" charset="2"/>
              <a:buChar char="ü"/>
            </a:pPr>
            <a:r>
              <a:rPr lang="be-BY" dirty="0" smtClean="0">
                <a:solidFill>
                  <a:schemeClr val="bg1"/>
                </a:solidFill>
              </a:rPr>
              <a:t>получение </a:t>
            </a:r>
            <a:r>
              <a:rPr lang="be-BY" dirty="0">
                <a:solidFill>
                  <a:schemeClr val="bg1"/>
                </a:solidFill>
              </a:rPr>
              <a:t>социально-педагогической и психологической помощи со стороны специалистов учреждения образования;</a:t>
            </a:r>
          </a:p>
          <a:p>
            <a:pPr>
              <a:buFont typeface="Wingdings" pitchFamily="2" charset="2"/>
              <a:buChar char="ü"/>
            </a:pPr>
            <a:r>
              <a:rPr lang="be-BY" dirty="0" smtClean="0">
                <a:solidFill>
                  <a:schemeClr val="bg1"/>
                </a:solidFill>
              </a:rPr>
              <a:t>поощрение </a:t>
            </a:r>
            <a:r>
              <a:rPr lang="be-BY" dirty="0">
                <a:solidFill>
                  <a:schemeClr val="bg1"/>
                </a:solidFill>
              </a:rPr>
              <a:t>за успехи в учебной, спортивно-массовой, общественной, научной, научно-технической, экспериментальной, инновационной деятельности, а также в образовательных мероприятиях;</a:t>
            </a:r>
          </a:p>
          <a:p>
            <a:pPr>
              <a:buFont typeface="Wingdings" pitchFamily="2" charset="2"/>
              <a:buChar char="ü"/>
            </a:pPr>
            <a:r>
              <a:rPr lang="be-BY" dirty="0" smtClean="0">
                <a:solidFill>
                  <a:schemeClr val="bg1"/>
                </a:solidFill>
              </a:rPr>
              <a:t>участие </a:t>
            </a:r>
            <a:r>
              <a:rPr lang="be-BY" dirty="0">
                <a:solidFill>
                  <a:schemeClr val="bg1"/>
                </a:solidFill>
              </a:rPr>
              <a:t>в управлении учреждением образования;</a:t>
            </a:r>
          </a:p>
          <a:p>
            <a:pPr>
              <a:buFont typeface="Wingdings" pitchFamily="2" charset="2"/>
              <a:buChar char="ü"/>
            </a:pPr>
            <a:r>
              <a:rPr lang="be-BY" dirty="0" smtClean="0">
                <a:solidFill>
                  <a:schemeClr val="bg1"/>
                </a:solidFill>
              </a:rPr>
              <a:t>участие </a:t>
            </a:r>
            <a:r>
              <a:rPr lang="be-BY" dirty="0">
                <a:solidFill>
                  <a:schemeClr val="bg1"/>
                </a:solidFill>
              </a:rPr>
              <a:t>в олимпиадах, конкурсах, турнирах, фестивалях, конференциях, симпозиумах, конгрессах, семинарах и других образовательных мероприятиях, спортивно-массовой, общественной, научной, научно-технической, экспериментальной, инновационной деятельности;</a:t>
            </a:r>
          </a:p>
          <a:p>
            <a:pPr>
              <a:buFont typeface="Wingdings" pitchFamily="2" charset="2"/>
              <a:buChar char="ü"/>
            </a:pPr>
            <a:r>
              <a:rPr lang="be-BY" dirty="0" smtClean="0">
                <a:solidFill>
                  <a:schemeClr val="bg1"/>
                </a:solidFill>
              </a:rPr>
              <a:t>ознакомление </a:t>
            </a:r>
            <a:r>
              <a:rPr lang="be-BY" dirty="0">
                <a:solidFill>
                  <a:schemeClr val="bg1"/>
                </a:solidFill>
              </a:rPr>
              <a:t>со свидетельством о государственной регистрации, учредительными документами, специальным разрешением (лицензией) на образовательную деятельность, сертификатами о государственной аккредитации, а также с учебно-программной документацией;</a:t>
            </a:r>
          </a:p>
          <a:p>
            <a:pPr>
              <a:buFont typeface="Wingdings" pitchFamily="2" charset="2"/>
              <a:buChar char="ü"/>
            </a:pPr>
            <a:r>
              <a:rPr lang="be-BY" dirty="0" smtClean="0">
                <a:solidFill>
                  <a:schemeClr val="bg1"/>
                </a:solidFill>
              </a:rPr>
              <a:t>участие </a:t>
            </a:r>
            <a:r>
              <a:rPr lang="be-BY" dirty="0">
                <a:solidFill>
                  <a:schemeClr val="bg1"/>
                </a:solidFill>
              </a:rPr>
              <a:t>в профессиональных союзах, молодежных и иных общественных объединениях, деятельность которых не противоречит законодательству.</a:t>
            </a:r>
          </a:p>
        </p:txBody>
      </p:sp>
    </p:spTree>
  </p:cSld>
  <p:clrMapOvr>
    <a:masterClrMapping/>
  </p:clrMapOvr>
  <p:transition spd="med">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352928" cy="2308324"/>
          </a:xfrm>
          <a:prstGeom prst="rect">
            <a:avLst/>
          </a:prstGeom>
        </p:spPr>
        <p:txBody>
          <a:bodyPr wrap="square">
            <a:spAutoFit/>
          </a:bodyPr>
          <a:lstStyle/>
          <a:p>
            <a:r>
              <a:rPr lang="be-BY" b="1" dirty="0">
                <a:solidFill>
                  <a:schemeClr val="bg1"/>
                </a:solidFill>
              </a:rPr>
              <a:t>Учащиеся средних школ и профессионально-технических училищ, находящихся на территории исправительных учреждений уголовно-исполнительной системы Министерства внутренних дел </a:t>
            </a:r>
            <a:r>
              <a:rPr lang="be-BY" b="1" dirty="0" smtClean="0">
                <a:solidFill>
                  <a:schemeClr val="bg1"/>
                </a:solidFill>
              </a:rPr>
              <a:t>РБ, </a:t>
            </a:r>
            <a:r>
              <a:rPr lang="be-BY" b="1" dirty="0">
                <a:solidFill>
                  <a:schemeClr val="bg1"/>
                </a:solidFill>
              </a:rPr>
              <a:t>республиканских унитарных производственных предприятий Департамента исполнения наказаний Министерства внутренних дел </a:t>
            </a:r>
            <a:r>
              <a:rPr lang="be-BY" b="1" dirty="0" smtClean="0">
                <a:solidFill>
                  <a:schemeClr val="bg1"/>
                </a:solidFill>
              </a:rPr>
              <a:t>РБ, </a:t>
            </a:r>
            <a:r>
              <a:rPr lang="be-BY" b="1" dirty="0">
                <a:solidFill>
                  <a:schemeClr val="bg1"/>
                </a:solidFill>
              </a:rPr>
              <a:t>лечебно-трудовых профилакториев Министерства внутренних дел </a:t>
            </a:r>
            <a:r>
              <a:rPr lang="be-BY" b="1" dirty="0" smtClean="0">
                <a:solidFill>
                  <a:schemeClr val="bg1"/>
                </a:solidFill>
              </a:rPr>
              <a:t>РБ, </a:t>
            </a:r>
            <a:r>
              <a:rPr lang="be-BY" b="1" dirty="0">
                <a:solidFill>
                  <a:schemeClr val="bg1"/>
                </a:solidFill>
              </a:rPr>
              <a:t>в соответствии с настоящим Кодексом и иными актами законодательства имеют право на:</a:t>
            </a:r>
          </a:p>
        </p:txBody>
      </p:sp>
      <p:sp>
        <p:nvSpPr>
          <p:cNvPr id="3" name="Прямоугольник 2"/>
          <p:cNvSpPr/>
          <p:nvPr/>
        </p:nvSpPr>
        <p:spPr>
          <a:xfrm>
            <a:off x="395536" y="2852936"/>
            <a:ext cx="8496944" cy="3693319"/>
          </a:xfrm>
          <a:prstGeom prst="rect">
            <a:avLst/>
          </a:prstGeom>
        </p:spPr>
        <p:txBody>
          <a:bodyPr wrap="square">
            <a:spAutoFit/>
          </a:bodyPr>
          <a:lstStyle/>
          <a:p>
            <a:pPr>
              <a:buFont typeface="Wingdings" pitchFamily="2" charset="2"/>
              <a:buChar char="v"/>
            </a:pPr>
            <a:r>
              <a:rPr lang="be-BY" dirty="0" smtClean="0">
                <a:solidFill>
                  <a:schemeClr val="bg1"/>
                </a:solidFill>
              </a:rPr>
              <a:t>получение </a:t>
            </a:r>
            <a:r>
              <a:rPr lang="be-BY" dirty="0">
                <a:solidFill>
                  <a:schemeClr val="bg1"/>
                </a:solidFill>
              </a:rPr>
              <a:t>образования в соответствии с </a:t>
            </a:r>
            <a:endParaRPr lang="be-BY" dirty="0" smtClean="0">
              <a:solidFill>
                <a:schemeClr val="bg1"/>
              </a:solidFill>
            </a:endParaRPr>
          </a:p>
          <a:p>
            <a:r>
              <a:rPr lang="be-BY" dirty="0">
                <a:solidFill>
                  <a:schemeClr val="bg1"/>
                </a:solidFill>
              </a:rPr>
              <a:t> </a:t>
            </a:r>
            <a:r>
              <a:rPr lang="be-BY" dirty="0" smtClean="0">
                <a:solidFill>
                  <a:schemeClr val="bg1"/>
                </a:solidFill>
              </a:rPr>
              <a:t>   образовательными </a:t>
            </a:r>
            <a:r>
              <a:rPr lang="be-BY" dirty="0">
                <a:solidFill>
                  <a:schemeClr val="bg1"/>
                </a:solidFill>
              </a:rPr>
              <a:t>программами;</a:t>
            </a:r>
          </a:p>
          <a:p>
            <a:pPr>
              <a:buFont typeface="Wingdings" pitchFamily="2" charset="2"/>
              <a:buChar char="v"/>
            </a:pPr>
            <a:r>
              <a:rPr lang="be-BY" dirty="0" smtClean="0">
                <a:solidFill>
                  <a:schemeClr val="bg1"/>
                </a:solidFill>
              </a:rPr>
              <a:t>перевод </a:t>
            </a:r>
            <a:r>
              <a:rPr lang="be-BY" dirty="0">
                <a:solidFill>
                  <a:schemeClr val="bg1"/>
                </a:solidFill>
              </a:rPr>
              <a:t>для получения образования по </a:t>
            </a:r>
            <a:r>
              <a:rPr lang="be-BY" dirty="0" smtClean="0">
                <a:solidFill>
                  <a:schemeClr val="bg1"/>
                </a:solidFill>
              </a:rPr>
              <a:t>другой</a:t>
            </a:r>
          </a:p>
          <a:p>
            <a:r>
              <a:rPr lang="be-BY" dirty="0">
                <a:solidFill>
                  <a:schemeClr val="bg1"/>
                </a:solidFill>
              </a:rPr>
              <a:t>с</a:t>
            </a:r>
            <a:r>
              <a:rPr lang="be-BY" dirty="0" smtClean="0">
                <a:solidFill>
                  <a:schemeClr val="bg1"/>
                </a:solidFill>
              </a:rPr>
              <a:t>пециальности </a:t>
            </a:r>
            <a:r>
              <a:rPr lang="be-BY" dirty="0">
                <a:solidFill>
                  <a:schemeClr val="bg1"/>
                </a:solidFill>
              </a:rPr>
              <a:t>(направлению специальности, </a:t>
            </a:r>
            <a:endParaRPr lang="be-BY" dirty="0" smtClean="0">
              <a:solidFill>
                <a:schemeClr val="bg1"/>
              </a:solidFill>
            </a:endParaRPr>
          </a:p>
          <a:p>
            <a:r>
              <a:rPr lang="be-BY" dirty="0" smtClean="0">
                <a:solidFill>
                  <a:schemeClr val="bg1"/>
                </a:solidFill>
              </a:rPr>
              <a:t>специализации</a:t>
            </a:r>
            <a:r>
              <a:rPr lang="be-BY" dirty="0">
                <a:solidFill>
                  <a:schemeClr val="bg1"/>
                </a:solidFill>
              </a:rPr>
              <a:t>), в том числе при наличии </a:t>
            </a:r>
            <a:endParaRPr lang="be-BY" dirty="0" smtClean="0">
              <a:solidFill>
                <a:schemeClr val="bg1"/>
              </a:solidFill>
            </a:endParaRPr>
          </a:p>
          <a:p>
            <a:r>
              <a:rPr lang="be-BY" dirty="0" smtClean="0">
                <a:solidFill>
                  <a:schemeClr val="bg1"/>
                </a:solidFill>
              </a:rPr>
              <a:t>медицинских </a:t>
            </a:r>
            <a:r>
              <a:rPr lang="be-BY" dirty="0">
                <a:solidFill>
                  <a:schemeClr val="bg1"/>
                </a:solidFill>
              </a:rPr>
              <a:t>противопоказаний к работе по получаемой специальности (направлению специальности, специализации) и присваиваемой квалификации, в другой форме получения образования в порядке, устанавливаемом Правительством Республики Беларусь</a:t>
            </a:r>
            <a:r>
              <a:rPr lang="be-BY" dirty="0" smtClean="0">
                <a:solidFill>
                  <a:schemeClr val="bg1"/>
                </a:solidFill>
              </a:rPr>
              <a:t>;</a:t>
            </a:r>
          </a:p>
          <a:p>
            <a:pPr>
              <a:buFont typeface="Wingdings" pitchFamily="2" charset="2"/>
              <a:buChar char="v"/>
            </a:pPr>
            <a:r>
              <a:rPr lang="be-BY" dirty="0">
                <a:solidFill>
                  <a:schemeClr val="bg1"/>
                </a:solidFill>
              </a:rPr>
              <a:t>восстановление для получения образования в учреждении образования в порядке, устанавливаемом Правительством Республики Беларусь;</a:t>
            </a:r>
          </a:p>
          <a:p>
            <a:endParaRPr lang="be-BY" dirty="0" smtClean="0">
              <a:solidFill>
                <a:schemeClr val="bg1"/>
              </a:solidFill>
            </a:endParaRPr>
          </a:p>
          <a:p>
            <a:endParaRPr lang="be-BY" dirty="0">
              <a:solidFill>
                <a:schemeClr val="bg1"/>
              </a:solidFill>
            </a:endParaRPr>
          </a:p>
        </p:txBody>
      </p:sp>
      <p:pic>
        <p:nvPicPr>
          <p:cNvPr id="4" name="Рисунок 3" descr="010910.jpg"/>
          <p:cNvPicPr>
            <a:picLocks noChangeAspect="1"/>
          </p:cNvPicPr>
          <p:nvPr/>
        </p:nvPicPr>
        <p:blipFill>
          <a:blip r:embed="rId2" cstate="print"/>
          <a:stretch>
            <a:fillRect/>
          </a:stretch>
        </p:blipFill>
        <p:spPr>
          <a:xfrm>
            <a:off x="5796136" y="2348880"/>
            <a:ext cx="2736304" cy="1881209"/>
          </a:xfrm>
          <a:prstGeom prst="rect">
            <a:avLst/>
          </a:prstGeom>
        </p:spPr>
      </p:pic>
    </p:spTree>
  </p:cSld>
  <p:clrMapOvr>
    <a:masterClrMapping/>
  </p:clrMapOvr>
  <p:transition spd="med">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208912" cy="923330"/>
          </a:xfrm>
          <a:prstGeom prst="rect">
            <a:avLst/>
          </a:prstGeom>
        </p:spPr>
        <p:txBody>
          <a:bodyPr wrap="square">
            <a:spAutoFit/>
          </a:bodyPr>
          <a:lstStyle/>
          <a:p>
            <a:r>
              <a:rPr lang="be-BY" b="1" dirty="0" smtClean="0">
                <a:solidFill>
                  <a:schemeClr val="bg1">
                    <a:lumMod val="95000"/>
                    <a:lumOff val="5000"/>
                  </a:schemeClr>
                </a:solidFill>
              </a:rPr>
              <a:t>Качество </a:t>
            </a:r>
            <a:r>
              <a:rPr lang="be-BY" b="1" dirty="0">
                <a:solidFill>
                  <a:schemeClr val="bg1">
                    <a:lumMod val="95000"/>
                    <a:lumOff val="5000"/>
                  </a:schemeClr>
                </a:solidFill>
              </a:rPr>
              <a:t>образования </a:t>
            </a:r>
            <a:r>
              <a:rPr lang="be-BY" dirty="0">
                <a:solidFill>
                  <a:schemeClr val="bg1">
                    <a:lumMod val="95000"/>
                    <a:lumOff val="5000"/>
                  </a:schemeClr>
                </a:solidFill>
              </a:rPr>
              <a:t>– соответствие образования требованиям образовательного стандарта, учебно-программной документации соответствующей образовательной программы</a:t>
            </a:r>
          </a:p>
        </p:txBody>
      </p:sp>
      <p:sp>
        <p:nvSpPr>
          <p:cNvPr id="3" name="Прямоугольник 2"/>
          <p:cNvSpPr/>
          <p:nvPr/>
        </p:nvSpPr>
        <p:spPr>
          <a:xfrm>
            <a:off x="467544" y="1628800"/>
            <a:ext cx="8136904" cy="1200329"/>
          </a:xfrm>
          <a:prstGeom prst="rect">
            <a:avLst/>
          </a:prstGeom>
        </p:spPr>
        <p:txBody>
          <a:bodyPr wrap="square">
            <a:spAutoFit/>
          </a:bodyPr>
          <a:lstStyle/>
          <a:p>
            <a:r>
              <a:rPr lang="be-BY" b="1" dirty="0" smtClean="0">
                <a:solidFill>
                  <a:schemeClr val="bg1">
                    <a:lumMod val="95000"/>
                    <a:lumOff val="5000"/>
                  </a:schemeClr>
                </a:solidFill>
              </a:rPr>
              <a:t> Лицо </a:t>
            </a:r>
            <a:r>
              <a:rPr lang="be-BY" b="1" dirty="0">
                <a:solidFill>
                  <a:schemeClr val="bg1">
                    <a:lumMod val="95000"/>
                    <a:lumOff val="5000"/>
                  </a:schemeClr>
                </a:solidFill>
              </a:rPr>
              <a:t>с особенностями психофизического развития </a:t>
            </a:r>
            <a:r>
              <a:rPr lang="be-BY" dirty="0">
                <a:solidFill>
                  <a:schemeClr val="bg1">
                    <a:lumMod val="95000"/>
                    <a:lumOff val="5000"/>
                  </a:schemeClr>
                </a:solidFill>
              </a:rPr>
              <a:t>– лицо, имеющее физические и (или) психические нарушения, которые ограничивают его социальную деятельность и препятствуют получению образования без создания для этого специальных условий</a:t>
            </a:r>
          </a:p>
        </p:txBody>
      </p:sp>
      <p:sp>
        <p:nvSpPr>
          <p:cNvPr id="4" name="Прямоугольник 3"/>
          <p:cNvSpPr/>
          <p:nvPr/>
        </p:nvSpPr>
        <p:spPr>
          <a:xfrm>
            <a:off x="539552" y="2996952"/>
            <a:ext cx="8136904" cy="1200329"/>
          </a:xfrm>
          <a:prstGeom prst="rect">
            <a:avLst/>
          </a:prstGeom>
        </p:spPr>
        <p:txBody>
          <a:bodyPr wrap="square">
            <a:spAutoFit/>
          </a:bodyPr>
          <a:lstStyle/>
          <a:p>
            <a:r>
              <a:rPr lang="be-BY" b="1" dirty="0" smtClean="0">
                <a:solidFill>
                  <a:schemeClr val="bg1">
                    <a:lumMod val="95000"/>
                    <a:lumOff val="5000"/>
                  </a:schemeClr>
                </a:solidFill>
              </a:rPr>
              <a:t>Образование</a:t>
            </a:r>
            <a:r>
              <a:rPr lang="be-BY" dirty="0" smtClean="0"/>
              <a:t> </a:t>
            </a:r>
            <a:r>
              <a:rPr lang="be-BY" dirty="0">
                <a:solidFill>
                  <a:schemeClr val="bg1">
                    <a:lumMod val="95000"/>
                    <a:lumOff val="5000"/>
                  </a:schemeClr>
                </a:solidFill>
              </a:rPr>
              <a:t>– обучение и воспитание в интересах личности, общества и государства, направленные на усвоение знаний, умений, навыков, формирование гармоничной, разносторонне развитой личности обучающегося</a:t>
            </a:r>
          </a:p>
        </p:txBody>
      </p:sp>
      <p:sp>
        <p:nvSpPr>
          <p:cNvPr id="5" name="Прямоугольник 4"/>
          <p:cNvSpPr/>
          <p:nvPr/>
        </p:nvSpPr>
        <p:spPr>
          <a:xfrm>
            <a:off x="611560" y="4293096"/>
            <a:ext cx="8280920" cy="2308324"/>
          </a:xfrm>
          <a:prstGeom prst="rect">
            <a:avLst/>
          </a:prstGeom>
        </p:spPr>
        <p:txBody>
          <a:bodyPr wrap="square">
            <a:spAutoFit/>
          </a:bodyPr>
          <a:lstStyle/>
          <a:p>
            <a:r>
              <a:rPr lang="be-BY" b="1" dirty="0" smtClean="0">
                <a:solidFill>
                  <a:schemeClr val="bg1">
                    <a:lumMod val="95000"/>
                    <a:lumOff val="5000"/>
                  </a:schemeClr>
                </a:solidFill>
              </a:rPr>
              <a:t>Образовательная </a:t>
            </a:r>
            <a:r>
              <a:rPr lang="be-BY" b="1" dirty="0">
                <a:solidFill>
                  <a:schemeClr val="bg1">
                    <a:lumMod val="95000"/>
                    <a:lumOff val="5000"/>
                  </a:schemeClr>
                </a:solidFill>
              </a:rPr>
              <a:t>деятельность </a:t>
            </a:r>
            <a:r>
              <a:rPr lang="be-BY" dirty="0">
                <a:solidFill>
                  <a:schemeClr val="bg1">
                    <a:lumMod val="95000"/>
                    <a:lumOff val="5000"/>
                  </a:schemeClr>
                </a:solidFill>
              </a:rPr>
              <a:t>– деятельность по обучению и воспитанию, осуществляемая учреждением образования (организацией, реализующей образовательные программы послевузовского образования, иной организацией, которой в соответствии с законодательством предоставлено право осуществлять образовательную деятельность, индивидуальным предпринимателем, которому в соответствии с законодательством предоставлено право осуществлять образовательную деятельность</a:t>
            </a:r>
            <a:r>
              <a:rPr lang="be-BY" dirty="0" smtClean="0">
                <a:solidFill>
                  <a:schemeClr val="bg1">
                    <a:lumMod val="95000"/>
                    <a:lumOff val="5000"/>
                  </a:schemeClr>
                </a:solidFill>
              </a:rPr>
              <a:t>)</a:t>
            </a:r>
            <a:endParaRPr lang="be-BY" dirty="0">
              <a:solidFill>
                <a:schemeClr val="bg1">
                  <a:lumMod val="95000"/>
                  <a:lumOff val="5000"/>
                </a:schemeClr>
              </a:solidFill>
            </a:endParaRPr>
          </a:p>
        </p:txBody>
      </p:sp>
    </p:spTree>
  </p:cSld>
  <p:clrMapOvr>
    <a:masterClrMapping/>
  </p:clrMapOvr>
  <p:transition spd="med">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568952" cy="5355312"/>
          </a:xfrm>
          <a:prstGeom prst="rect">
            <a:avLst/>
          </a:prstGeom>
        </p:spPr>
        <p:txBody>
          <a:bodyPr wrap="square">
            <a:spAutoFit/>
          </a:bodyPr>
          <a:lstStyle/>
          <a:p>
            <a:pPr>
              <a:buFont typeface="Wingdings" pitchFamily="2" charset="2"/>
              <a:buChar char="v"/>
            </a:pPr>
            <a:r>
              <a:rPr lang="be-BY" dirty="0" smtClean="0">
                <a:solidFill>
                  <a:schemeClr val="bg1"/>
                </a:solidFill>
              </a:rPr>
              <a:t>обучение </a:t>
            </a:r>
            <a:r>
              <a:rPr lang="be-BY" dirty="0">
                <a:solidFill>
                  <a:schemeClr val="bg1"/>
                </a:solidFill>
              </a:rPr>
              <a:t>по индивидуальному учебному плану в пределах содержания образовательной программы;</a:t>
            </a:r>
          </a:p>
          <a:p>
            <a:pPr>
              <a:buFont typeface="Wingdings" pitchFamily="2" charset="2"/>
              <a:buChar char="v"/>
            </a:pPr>
            <a:r>
              <a:rPr lang="be-BY" dirty="0" smtClean="0">
                <a:solidFill>
                  <a:schemeClr val="bg1"/>
                </a:solidFill>
              </a:rPr>
              <a:t>создание </a:t>
            </a:r>
            <a:r>
              <a:rPr lang="be-BY" dirty="0">
                <a:solidFill>
                  <a:schemeClr val="bg1"/>
                </a:solidFill>
              </a:rPr>
              <a:t>специальных условий для получения образования с учетом особенностей их психофизического развития;</a:t>
            </a:r>
          </a:p>
          <a:p>
            <a:pPr>
              <a:buFont typeface="Wingdings" pitchFamily="2" charset="2"/>
              <a:buChar char="v"/>
            </a:pPr>
            <a:r>
              <a:rPr lang="be-BY" dirty="0" smtClean="0">
                <a:solidFill>
                  <a:schemeClr val="bg1"/>
                </a:solidFill>
              </a:rPr>
              <a:t>охрану </a:t>
            </a:r>
            <a:r>
              <a:rPr lang="be-BY" dirty="0">
                <a:solidFill>
                  <a:schemeClr val="bg1"/>
                </a:solidFill>
              </a:rPr>
              <a:t>жизни и здоровья во время образовательного процесса;</a:t>
            </a:r>
          </a:p>
          <a:p>
            <a:pPr>
              <a:buFont typeface="Wingdings" pitchFamily="2" charset="2"/>
              <a:buChar char="v"/>
            </a:pPr>
            <a:r>
              <a:rPr lang="be-BY" dirty="0" smtClean="0">
                <a:solidFill>
                  <a:schemeClr val="bg1"/>
                </a:solidFill>
              </a:rPr>
              <a:t>получение </a:t>
            </a:r>
            <a:r>
              <a:rPr lang="be-BY" dirty="0">
                <a:solidFill>
                  <a:schemeClr val="bg1"/>
                </a:solidFill>
              </a:rPr>
              <a:t>социально-педагогической и психологической помощи со стороны специалистов учреждения образования;</a:t>
            </a:r>
          </a:p>
          <a:p>
            <a:pPr>
              <a:buFont typeface="Wingdings" pitchFamily="2" charset="2"/>
              <a:buChar char="v"/>
            </a:pPr>
            <a:r>
              <a:rPr lang="be-BY" dirty="0" smtClean="0">
                <a:solidFill>
                  <a:schemeClr val="bg1"/>
                </a:solidFill>
              </a:rPr>
              <a:t>каникулы</a:t>
            </a:r>
            <a:r>
              <a:rPr lang="be-BY" dirty="0">
                <a:solidFill>
                  <a:schemeClr val="bg1"/>
                </a:solidFill>
              </a:rPr>
              <a:t>;</a:t>
            </a:r>
          </a:p>
          <a:p>
            <a:pPr>
              <a:buFont typeface="Wingdings" pitchFamily="2" charset="2"/>
              <a:buChar char="v"/>
            </a:pPr>
            <a:r>
              <a:rPr lang="be-BY" dirty="0" smtClean="0">
                <a:solidFill>
                  <a:schemeClr val="bg1"/>
                </a:solidFill>
              </a:rPr>
              <a:t>бесплатное </a:t>
            </a:r>
            <a:r>
              <a:rPr lang="be-BY" dirty="0">
                <a:solidFill>
                  <a:schemeClr val="bg1"/>
                </a:solidFill>
              </a:rPr>
              <a:t>пользование библиотекой, учебной, производственной и культурно-спортивной базой учреждения образования;</a:t>
            </a:r>
          </a:p>
          <a:p>
            <a:pPr>
              <a:buFont typeface="Wingdings" pitchFamily="2" charset="2"/>
              <a:buChar char="v"/>
            </a:pPr>
            <a:r>
              <a:rPr lang="be-BY" dirty="0" smtClean="0">
                <a:solidFill>
                  <a:schemeClr val="bg1"/>
                </a:solidFill>
              </a:rPr>
              <a:t>пользование </a:t>
            </a:r>
            <a:r>
              <a:rPr lang="be-BY" dirty="0">
                <a:solidFill>
                  <a:schemeClr val="bg1"/>
                </a:solidFill>
              </a:rPr>
              <a:t>учебниками и учебными пособиями;</a:t>
            </a:r>
          </a:p>
          <a:p>
            <a:pPr>
              <a:buFont typeface="Wingdings" pitchFamily="2" charset="2"/>
              <a:buChar char="v"/>
            </a:pPr>
            <a:r>
              <a:rPr lang="be-BY" dirty="0" smtClean="0">
                <a:solidFill>
                  <a:schemeClr val="bg1"/>
                </a:solidFill>
              </a:rPr>
              <a:t>участие в спортивно-массовой, общественной, экспериментальной деятельности;</a:t>
            </a:r>
            <a:endParaRPr lang="be-BY" dirty="0">
              <a:solidFill>
                <a:schemeClr val="bg1"/>
              </a:solidFill>
            </a:endParaRPr>
          </a:p>
          <a:p>
            <a:pPr>
              <a:buFont typeface="Wingdings" pitchFamily="2" charset="2"/>
              <a:buChar char="v"/>
            </a:pPr>
            <a:r>
              <a:rPr lang="be-BY" dirty="0" smtClean="0">
                <a:solidFill>
                  <a:schemeClr val="bg1"/>
                </a:solidFill>
              </a:rPr>
              <a:t>поощрение </a:t>
            </a:r>
            <a:r>
              <a:rPr lang="be-BY" dirty="0">
                <a:solidFill>
                  <a:schemeClr val="bg1"/>
                </a:solidFill>
              </a:rPr>
              <a:t>за успехи в учебной, спортивно-массовой, общественной, экспериментальной деятельности;</a:t>
            </a:r>
          </a:p>
          <a:p>
            <a:pPr>
              <a:buFont typeface="Wingdings" pitchFamily="2" charset="2"/>
              <a:buChar char="v"/>
            </a:pPr>
            <a:r>
              <a:rPr lang="be-BY" dirty="0" smtClean="0">
                <a:solidFill>
                  <a:schemeClr val="bg1"/>
                </a:solidFill>
              </a:rPr>
              <a:t>ознакомление </a:t>
            </a:r>
            <a:r>
              <a:rPr lang="be-BY" dirty="0">
                <a:solidFill>
                  <a:schemeClr val="bg1"/>
                </a:solidFill>
              </a:rPr>
              <a:t>со свидетельством о государственной регистрации, уставом, специальным разрешением (лицензией) на образовательную деятельность, сертификатами о государственной аккредитации, а также с учебно-программной документацией.</a:t>
            </a:r>
          </a:p>
        </p:txBody>
      </p:sp>
    </p:spTree>
  </p:cSld>
  <p:clrMapOvr>
    <a:masterClrMapping/>
  </p:clrMapOvr>
  <p:transition spd="med">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467544" y="404664"/>
            <a:ext cx="613469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32.</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Основные обязанности обучающихся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1628800"/>
            <a:ext cx="8424936" cy="4508927"/>
          </a:xfrm>
          <a:prstGeom prst="rect">
            <a:avLst/>
          </a:prstGeom>
        </p:spPr>
        <p:txBody>
          <a:bodyPr wrap="square">
            <a:spAutoFit/>
          </a:bodyPr>
          <a:lstStyle/>
          <a:p>
            <a:r>
              <a:rPr lang="be-BY" b="1" dirty="0" smtClean="0">
                <a:solidFill>
                  <a:schemeClr val="bg1"/>
                </a:solidFill>
              </a:rPr>
              <a:t>Обучающиеся </a:t>
            </a:r>
            <a:r>
              <a:rPr lang="be-BY" b="1" dirty="0">
                <a:solidFill>
                  <a:schemeClr val="bg1"/>
                </a:solidFill>
              </a:rPr>
              <a:t>обязаны</a:t>
            </a:r>
            <a:r>
              <a:rPr lang="be-BY" b="1" dirty="0" smtClean="0">
                <a:solidFill>
                  <a:schemeClr val="bg1"/>
                </a:solidFill>
              </a:rPr>
              <a:t>:</a:t>
            </a:r>
          </a:p>
          <a:p>
            <a:r>
              <a:rPr lang="be-BY" dirty="0" smtClean="0">
                <a:solidFill>
                  <a:schemeClr val="bg1"/>
                </a:solidFill>
              </a:rPr>
              <a:t>-добросовестно </a:t>
            </a:r>
            <a:r>
              <a:rPr lang="be-BY" dirty="0">
                <a:solidFill>
                  <a:schemeClr val="bg1"/>
                </a:solidFill>
              </a:rPr>
              <a:t>и ответственно относиться к освоению </a:t>
            </a:r>
            <a:endParaRPr lang="be-BY" dirty="0" smtClean="0">
              <a:solidFill>
                <a:schemeClr val="bg1"/>
              </a:solidFill>
            </a:endParaRPr>
          </a:p>
          <a:p>
            <a:r>
              <a:rPr lang="be-BY" dirty="0" smtClean="0">
                <a:solidFill>
                  <a:schemeClr val="bg1"/>
                </a:solidFill>
              </a:rPr>
              <a:t>содержания </a:t>
            </a:r>
            <a:r>
              <a:rPr lang="be-BY" dirty="0">
                <a:solidFill>
                  <a:schemeClr val="bg1"/>
                </a:solidFill>
              </a:rPr>
              <a:t>образовательных программ, программ </a:t>
            </a:r>
            <a:endParaRPr lang="be-BY" dirty="0" smtClean="0">
              <a:solidFill>
                <a:schemeClr val="bg1"/>
              </a:solidFill>
            </a:endParaRPr>
          </a:p>
          <a:p>
            <a:r>
              <a:rPr lang="be-BY" dirty="0" smtClean="0">
                <a:solidFill>
                  <a:schemeClr val="bg1"/>
                </a:solidFill>
              </a:rPr>
              <a:t>воспитания;</a:t>
            </a:r>
            <a:endParaRPr lang="be-BY" dirty="0">
              <a:solidFill>
                <a:schemeClr val="bg1"/>
              </a:solidFill>
            </a:endParaRPr>
          </a:p>
          <a:p>
            <a:pPr>
              <a:spcBef>
                <a:spcPts val="600"/>
              </a:spcBef>
              <a:spcAft>
                <a:spcPts val="600"/>
              </a:spcAft>
            </a:pPr>
            <a:r>
              <a:rPr lang="be-BY" dirty="0" smtClean="0">
                <a:solidFill>
                  <a:schemeClr val="bg1"/>
                </a:solidFill>
              </a:rPr>
              <a:t>-заботиться </a:t>
            </a:r>
            <a:r>
              <a:rPr lang="be-BY" dirty="0">
                <a:solidFill>
                  <a:schemeClr val="bg1"/>
                </a:solidFill>
              </a:rPr>
              <a:t>о своем здоровье, стремиться к нравственному, духовному и физическому развитию и самосовершенствованию</a:t>
            </a:r>
            <a:r>
              <a:rPr lang="be-BY" dirty="0" smtClean="0">
                <a:solidFill>
                  <a:schemeClr val="bg1"/>
                </a:solidFill>
              </a:rPr>
              <a:t>;</a:t>
            </a:r>
            <a:endParaRPr lang="be-BY" dirty="0">
              <a:solidFill>
                <a:schemeClr val="bg1"/>
              </a:solidFill>
            </a:endParaRPr>
          </a:p>
          <a:p>
            <a:pPr>
              <a:spcBef>
                <a:spcPts val="600"/>
              </a:spcBef>
              <a:spcAft>
                <a:spcPts val="600"/>
              </a:spcAft>
            </a:pPr>
            <a:r>
              <a:rPr lang="be-BY" dirty="0" smtClean="0">
                <a:solidFill>
                  <a:schemeClr val="bg1"/>
                </a:solidFill>
              </a:rPr>
              <a:t>-выполнять </a:t>
            </a:r>
            <a:r>
              <a:rPr lang="be-BY" dirty="0">
                <a:solidFill>
                  <a:schemeClr val="bg1"/>
                </a:solidFill>
              </a:rPr>
              <a:t>требования учредительных документов, правил внутреннего распорядка для обучающихся, правил проживания в общежитиях</a:t>
            </a:r>
            <a:r>
              <a:rPr lang="be-BY" dirty="0" smtClean="0">
                <a:solidFill>
                  <a:schemeClr val="bg1"/>
                </a:solidFill>
              </a:rPr>
              <a:t>;</a:t>
            </a:r>
            <a:endParaRPr lang="be-BY" dirty="0">
              <a:solidFill>
                <a:schemeClr val="bg1"/>
              </a:solidFill>
            </a:endParaRPr>
          </a:p>
          <a:p>
            <a:pPr>
              <a:spcBef>
                <a:spcPts val="600"/>
              </a:spcBef>
              <a:spcAft>
                <a:spcPts val="600"/>
              </a:spcAft>
            </a:pPr>
            <a:r>
              <a:rPr lang="be-BY" dirty="0" smtClean="0">
                <a:solidFill>
                  <a:schemeClr val="bg1"/>
                </a:solidFill>
              </a:rPr>
              <a:t>-уважать </a:t>
            </a:r>
            <a:r>
              <a:rPr lang="be-BY" dirty="0">
                <a:solidFill>
                  <a:schemeClr val="bg1"/>
                </a:solidFill>
              </a:rPr>
              <a:t>честь и достоинство других участников образовательного процесса</a:t>
            </a:r>
            <a:r>
              <a:rPr lang="be-BY" dirty="0" smtClean="0">
                <a:solidFill>
                  <a:schemeClr val="bg1"/>
                </a:solidFill>
              </a:rPr>
              <a:t>;</a:t>
            </a:r>
            <a:endParaRPr lang="be-BY" dirty="0">
              <a:solidFill>
                <a:schemeClr val="bg1"/>
              </a:solidFill>
            </a:endParaRPr>
          </a:p>
          <a:p>
            <a:pPr>
              <a:spcBef>
                <a:spcPts val="600"/>
              </a:spcBef>
              <a:spcAft>
                <a:spcPts val="600"/>
              </a:spcAft>
            </a:pPr>
            <a:r>
              <a:rPr lang="be-BY" dirty="0" smtClean="0">
                <a:solidFill>
                  <a:schemeClr val="bg1"/>
                </a:solidFill>
              </a:rPr>
              <a:t>-бережно </a:t>
            </a:r>
            <a:r>
              <a:rPr lang="be-BY" dirty="0">
                <a:solidFill>
                  <a:schemeClr val="bg1"/>
                </a:solidFill>
              </a:rPr>
              <a:t>относиться к имуществу учреждения образования, организации, реализующей образовательные программы послевузовского образования, иной организации, индивидуального предпринимателя, которым в соответствии с законодательством предоставлено право осуществлять образовательную деятельность.</a:t>
            </a:r>
          </a:p>
        </p:txBody>
      </p:sp>
      <p:pic>
        <p:nvPicPr>
          <p:cNvPr id="4" name="Рисунок 3" descr="1sqgrmbgir3ckd7.jpeg"/>
          <p:cNvPicPr>
            <a:picLocks noChangeAspect="1"/>
          </p:cNvPicPr>
          <p:nvPr/>
        </p:nvPicPr>
        <p:blipFill>
          <a:blip r:embed="rId2" cstate="print"/>
          <a:stretch>
            <a:fillRect/>
          </a:stretch>
        </p:blipFill>
        <p:spPr>
          <a:xfrm>
            <a:off x="6732241" y="397284"/>
            <a:ext cx="1728192" cy="2383212"/>
          </a:xfrm>
          <a:prstGeom prst="rect">
            <a:avLst/>
          </a:prstGeom>
          <a:scene3d>
            <a:camera prst="orthographicFront"/>
            <a:lightRig rig="threePt" dir="t"/>
          </a:scene3d>
          <a:sp3d>
            <a:bevelT w="165100" prst="coolSlant"/>
            <a:bevelB w="165100" prst="coolSlant"/>
          </a:sp3d>
        </p:spPr>
      </p:pic>
    </p:spTree>
  </p:cSld>
  <p:clrMapOvr>
    <a:masterClrMapping/>
  </p:clrMapOvr>
  <p:transition spd="med">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95536" y="332656"/>
            <a:ext cx="784887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33.</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Законные представители несовершеннолетних обучающихся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95536" y="2132856"/>
            <a:ext cx="7992888" cy="646331"/>
          </a:xfrm>
          <a:prstGeom prst="rect">
            <a:avLst/>
          </a:prstGeom>
        </p:spPr>
        <p:txBody>
          <a:bodyPr wrap="square">
            <a:spAutoFit/>
          </a:bodyPr>
          <a:lstStyle/>
          <a:p>
            <a:r>
              <a:rPr lang="be-BY" u="sng" dirty="0">
                <a:solidFill>
                  <a:schemeClr val="bg1"/>
                </a:solidFill>
              </a:rPr>
              <a:t>Законными представителями несовершеннолетних обучающихся являются </a:t>
            </a:r>
            <a:r>
              <a:rPr lang="be-BY" dirty="0">
                <a:solidFill>
                  <a:schemeClr val="bg1"/>
                </a:solidFill>
              </a:rPr>
              <a:t>их родители, усыновители (удочерители), опекуны, попечители.</a:t>
            </a:r>
          </a:p>
        </p:txBody>
      </p:sp>
      <p:sp>
        <p:nvSpPr>
          <p:cNvPr id="4" name="Прямоугольник 3"/>
          <p:cNvSpPr/>
          <p:nvPr/>
        </p:nvSpPr>
        <p:spPr>
          <a:xfrm>
            <a:off x="467544" y="3284984"/>
            <a:ext cx="4752528" cy="1754326"/>
          </a:xfrm>
          <a:prstGeom prst="rect">
            <a:avLst/>
          </a:prstGeom>
        </p:spPr>
        <p:txBody>
          <a:bodyPr wrap="square">
            <a:spAutoFit/>
          </a:bodyPr>
          <a:lstStyle/>
          <a:p>
            <a:r>
              <a:rPr lang="be-BY" dirty="0">
                <a:solidFill>
                  <a:schemeClr val="bg1"/>
                </a:solidFill>
              </a:rPr>
              <a:t>Законные представители несовершеннолетних обучающихся представляют права и законные интересы несовершеннолетних обучающихся в общественных отношениях в сфере образования без специальных полномочий.</a:t>
            </a:r>
          </a:p>
        </p:txBody>
      </p:sp>
      <p:pic>
        <p:nvPicPr>
          <p:cNvPr id="5" name="Рисунок 4" descr="0_6d120_81c52ffe_M.jpg"/>
          <p:cNvPicPr>
            <a:picLocks noChangeAspect="1"/>
          </p:cNvPicPr>
          <p:nvPr/>
        </p:nvPicPr>
        <p:blipFill>
          <a:blip r:embed="rId2" cstate="print"/>
          <a:stretch>
            <a:fillRect/>
          </a:stretch>
        </p:blipFill>
        <p:spPr>
          <a:xfrm>
            <a:off x="5455750" y="2996952"/>
            <a:ext cx="2841569" cy="2232248"/>
          </a:xfrm>
          <a:prstGeom prst="rect">
            <a:avLst/>
          </a:prstGeom>
        </p:spPr>
      </p:pic>
    </p:spTree>
  </p:cSld>
  <p:clrMapOvr>
    <a:masterClrMapping/>
  </p:clrMapOvr>
  <p:transition spd="med">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5544616" cy="1508105"/>
          </a:xfrm>
          <a:prstGeom prst="rect">
            <a:avLst/>
          </a:prstGeom>
        </p:spPr>
        <p:txBody>
          <a:bodyPr wrap="square">
            <a:spAutoFit/>
          </a:bodyPr>
          <a:lstStyle/>
          <a:p>
            <a:r>
              <a:rPr lang="be-BY" sz="2800" b="1" dirty="0"/>
              <a:t>Статья</a:t>
            </a:r>
            <a:r>
              <a:rPr lang="ru-RU" sz="2800" b="1" dirty="0"/>
              <a:t> </a:t>
            </a:r>
            <a:r>
              <a:rPr lang="ru-RU" sz="3600" b="1" dirty="0"/>
              <a:t>50,</a:t>
            </a:r>
            <a:r>
              <a:rPr lang="be-BY" sz="3600" b="1" dirty="0"/>
              <a:t> 51</a:t>
            </a:r>
            <a:r>
              <a:rPr lang="be-BY" sz="2800" b="1" dirty="0"/>
              <a:t>. </a:t>
            </a:r>
            <a:endParaRPr lang="be-BY" sz="2800" b="1" dirty="0" smtClean="0"/>
          </a:p>
          <a:p>
            <a:r>
              <a:rPr lang="be-BY" sz="2800" b="1" u="sng" dirty="0" smtClean="0"/>
              <a:t>Требования</a:t>
            </a:r>
            <a:r>
              <a:rPr lang="be-BY" sz="2800" b="1" u="sng" dirty="0"/>
              <a:t>, предъявляемые к педагогическим работникам</a:t>
            </a:r>
            <a:endParaRPr lang="be-BY" sz="2800" dirty="0"/>
          </a:p>
        </p:txBody>
      </p:sp>
      <p:sp>
        <p:nvSpPr>
          <p:cNvPr id="3" name="Прямоугольник 2"/>
          <p:cNvSpPr/>
          <p:nvPr/>
        </p:nvSpPr>
        <p:spPr>
          <a:xfrm>
            <a:off x="395536" y="1700808"/>
            <a:ext cx="8352928" cy="1754326"/>
          </a:xfrm>
          <a:prstGeom prst="rect">
            <a:avLst/>
          </a:prstGeom>
        </p:spPr>
        <p:txBody>
          <a:bodyPr wrap="square">
            <a:spAutoFit/>
          </a:bodyPr>
          <a:lstStyle/>
          <a:p>
            <a:r>
              <a:rPr lang="be-BY" b="1" dirty="0">
                <a:solidFill>
                  <a:schemeClr val="bg1"/>
                </a:solidFill>
              </a:rPr>
              <a:t> Педагогическими работниками </a:t>
            </a:r>
            <a:r>
              <a:rPr lang="be-BY" dirty="0">
                <a:solidFill>
                  <a:schemeClr val="bg1"/>
                </a:solidFill>
              </a:rPr>
              <a:t>признаются лица, которые осуществляют педагогическую деятельность (реализуют содержание образовательных программ, программ воспитания, осуществляют научно-методическое обеспечение образования и (или) осуществляют руководство образовательной деятельностью учреждения образования, его структурных подразделений).</a:t>
            </a:r>
          </a:p>
        </p:txBody>
      </p:sp>
      <p:pic>
        <p:nvPicPr>
          <p:cNvPr id="4" name="Рисунок 3" descr="_.png"/>
          <p:cNvPicPr>
            <a:picLocks noChangeAspect="1"/>
          </p:cNvPicPr>
          <p:nvPr/>
        </p:nvPicPr>
        <p:blipFill>
          <a:blip r:embed="rId2" cstate="print"/>
          <a:stretch>
            <a:fillRect/>
          </a:stretch>
        </p:blipFill>
        <p:spPr>
          <a:xfrm>
            <a:off x="6588224" y="260648"/>
            <a:ext cx="2016224" cy="1473394"/>
          </a:xfrm>
          <a:prstGeom prst="rect">
            <a:avLst/>
          </a:prstGeom>
        </p:spPr>
      </p:pic>
      <p:sp>
        <p:nvSpPr>
          <p:cNvPr id="46081" name="Rectangle 1"/>
          <p:cNvSpPr>
            <a:spLocks noChangeArrowheads="1"/>
          </p:cNvSpPr>
          <p:nvPr/>
        </p:nvSpPr>
        <p:spPr bwMode="auto">
          <a:xfrm>
            <a:off x="395536" y="3441680"/>
            <a:ext cx="842493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Педагогическую деятельность не могут осуществлять лица:</a:t>
            </a:r>
          </a:p>
          <a:p>
            <a:pPr marL="0" marR="0" lvl="0" indent="0" algn="l" defTabSz="914400" rtl="0" eaLnBrk="0" fontAlgn="base" latinLnBrk="0" hangingPunct="0">
              <a:lnSpc>
                <a:spcPct val="100000"/>
              </a:lnSpc>
              <a:spcBef>
                <a:spcPct val="0"/>
              </a:spcBef>
              <a:spcAft>
                <a:spcPct val="0"/>
              </a:spcAft>
              <a:buClrTx/>
              <a:buSzTx/>
              <a:buFontTx/>
              <a:buNone/>
              <a:tabLst/>
            </a:pPr>
            <a:r>
              <a:rPr lang="be-BY" dirty="0" smtClean="0">
                <a:solidFill>
                  <a:schemeClr val="bg1"/>
                </a:solidFill>
                <a:ea typeface="Calibri" pitchFamily="34" charset="0"/>
                <a:cs typeface="Times New Roman" pitchFamily="18" charset="0"/>
              </a:rPr>
              <a:t>-</a:t>
            </a:r>
            <a:r>
              <a:rPr kumimoji="0" lang="be-BY" b="0" i="0" u="none" strike="noStrike" cap="none" normalizeH="0" baseline="0" dirty="0" smtClean="0">
                <a:ln>
                  <a:noFill/>
                </a:ln>
                <a:solidFill>
                  <a:schemeClr val="bg1"/>
                </a:solidFill>
                <a:effectLst/>
                <a:ea typeface="Calibri" pitchFamily="34" charset="0"/>
                <a:cs typeface="Times New Roman" pitchFamily="18" charset="0"/>
              </a:rPr>
              <a:t>лишенные права заниматься педагогической деятельностью;</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-имеющие судимость;</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-признанные недееспособными или ограниченно дееспособными;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-не имеющие права заниматься педагогической деятельностью в случаях, предусмотренных законодательными актами.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При возникновении в период осуществления педагогической деятельности обстоятельств, препятствующих ее осуществлению и предусмотренных пунктом 2 настоящей статьи, осуществление педагогической деятельности прекращается в соответствии с законодательством.</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23528" y="0"/>
            <a:ext cx="565898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52.</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Права педагогических работников</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251520" y="991761"/>
            <a:ext cx="871296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Педагогические работники в соответствии с законодательством  </a:t>
            </a:r>
          </a:p>
          <a:p>
            <a:pPr marL="0" marR="0" lvl="0" indent="0" algn="l" defTabSz="914400" rtl="0" eaLnBrk="1" fontAlgn="base" latinLnBrk="0" hangingPunct="1">
              <a:lnSpc>
                <a:spcPct val="100000"/>
              </a:lnSpc>
              <a:spcBef>
                <a:spcPct val="0"/>
              </a:spcBef>
              <a:spcAft>
                <a:spcPct val="0"/>
              </a:spcAft>
              <a:buClrTx/>
              <a:buSzTx/>
              <a:buFontTx/>
              <a:buNone/>
              <a:tabLst/>
            </a:pPr>
            <a:r>
              <a:rPr lang="be-BY" b="1" dirty="0">
                <a:solidFill>
                  <a:schemeClr val="bg1"/>
                </a:solidFill>
                <a:latin typeface="Calibri" pitchFamily="34" charset="0"/>
                <a:ea typeface="Calibri" pitchFamily="34" charset="0"/>
                <a:cs typeface="Times New Roman" pitchFamily="18" charset="0"/>
              </a:rPr>
              <a:t>и</a:t>
            </a:r>
            <a:r>
              <a:rPr kumimoji="0" lang="be-BY" b="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меют право на:</a:t>
            </a:r>
            <a:endParaRPr kumimoji="0" lang="be-BY" b="1"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защиту профессиональной чести и достоинства;</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обеспечение условий для осуществления профессиональной деятельности;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творческую инициативу, свободу выбора педагогически обоснованных форм и методов обучения и воспитания, учебных изданий и средств обучения;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доступ к учебно-программной, учебно-методической документации, информационно-аналитическим материалам;</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участие в обновлении, разработке и определении структуры и содержания структурных элементов научно-методического обеспечения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 участие в научной, научно-технической, экспериментальной, инновационной, международной деятельности учреждения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участие в управлении учреждением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повышение квалификации;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моральное и материальное поощрение за успехи в педагогической деятельности;</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объединение в профессиональные союзы, иные общественные объединения, деятельность которых не противоречит законодательству;</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ежемесячную компенсацию расходов на приобретение учебной и методической литературы в порядке и на условиях, определяемых Правительством РБ.</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69894.99572.jpeg"/>
          <p:cNvPicPr>
            <a:picLocks noChangeAspect="1"/>
          </p:cNvPicPr>
          <p:nvPr/>
        </p:nvPicPr>
        <p:blipFill>
          <a:blip r:embed="rId2" cstate="print"/>
          <a:stretch>
            <a:fillRect/>
          </a:stretch>
        </p:blipFill>
        <p:spPr>
          <a:xfrm>
            <a:off x="6876256" y="188640"/>
            <a:ext cx="1839807" cy="1501904"/>
          </a:xfrm>
          <a:prstGeom prst="rect">
            <a:avLst/>
          </a:prstGeom>
          <a:scene3d>
            <a:camera prst="orthographicFront"/>
            <a:lightRig rig="threePt" dir="t"/>
          </a:scene3d>
          <a:sp3d>
            <a:bevelT w="165100" prst="coolSlant"/>
            <a:bevelB prst="relaxedInset"/>
          </a:sp3d>
        </p:spPr>
      </p:pic>
    </p:spTree>
  </p:cSld>
  <p:clrMapOvr>
    <a:masterClrMapping/>
  </p:clrMapOvr>
  <p:transition spd="med">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9552" y="404664"/>
            <a:ext cx="53285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53.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Обязанности педагогических работников</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2060848"/>
            <a:ext cx="8352928" cy="3970318"/>
          </a:xfrm>
          <a:prstGeom prst="rect">
            <a:avLst/>
          </a:prstGeom>
        </p:spPr>
        <p:txBody>
          <a:bodyPr wrap="square">
            <a:spAutoFit/>
          </a:bodyPr>
          <a:lstStyle/>
          <a:p>
            <a:r>
              <a:rPr lang="be-BY" b="1" dirty="0" smtClean="0">
                <a:solidFill>
                  <a:schemeClr val="bg1"/>
                </a:solidFill>
              </a:rPr>
              <a:t>Педагогические </a:t>
            </a:r>
            <a:r>
              <a:rPr lang="be-BY" b="1" dirty="0">
                <a:solidFill>
                  <a:schemeClr val="bg1"/>
                </a:solidFill>
              </a:rPr>
              <a:t>работники обязаны:</a:t>
            </a:r>
          </a:p>
          <a:p>
            <a:pPr>
              <a:buFont typeface="Wingdings" pitchFamily="2" charset="2"/>
              <a:buChar char="ü"/>
            </a:pPr>
            <a:r>
              <a:rPr lang="be-BY" dirty="0" smtClean="0">
                <a:solidFill>
                  <a:schemeClr val="bg1"/>
                </a:solidFill>
              </a:rPr>
              <a:t>осуществлять </a:t>
            </a:r>
            <a:r>
              <a:rPr lang="be-BY" dirty="0">
                <a:solidFill>
                  <a:schemeClr val="bg1"/>
                </a:solidFill>
              </a:rPr>
              <a:t>свою деятельность на профессиональном уровне, обеспечивающем реализацию образовательных программ, программ воспитания;</a:t>
            </a:r>
          </a:p>
          <a:p>
            <a:pPr>
              <a:buFont typeface="Wingdings" pitchFamily="2" charset="2"/>
              <a:buChar char="ü"/>
            </a:pPr>
            <a:r>
              <a:rPr lang="be-BY" dirty="0" smtClean="0">
                <a:solidFill>
                  <a:schemeClr val="bg1"/>
                </a:solidFill>
              </a:rPr>
              <a:t>соблюдать </a:t>
            </a:r>
            <a:r>
              <a:rPr lang="be-BY" dirty="0">
                <a:solidFill>
                  <a:schemeClr val="bg1"/>
                </a:solidFill>
              </a:rPr>
              <a:t>правовые, нравственные и этические нормы;</a:t>
            </a:r>
          </a:p>
          <a:p>
            <a:pPr>
              <a:buFont typeface="Wingdings" pitchFamily="2" charset="2"/>
              <a:buChar char="ü"/>
            </a:pPr>
            <a:r>
              <a:rPr lang="be-BY" dirty="0" smtClean="0">
                <a:solidFill>
                  <a:schemeClr val="bg1"/>
                </a:solidFill>
              </a:rPr>
              <a:t>уважать </a:t>
            </a:r>
            <a:r>
              <a:rPr lang="be-BY" dirty="0">
                <a:solidFill>
                  <a:schemeClr val="bg1"/>
                </a:solidFill>
              </a:rPr>
              <a:t>честь и достоинство обучающихся и других участников образовательного процесса, воспитанников;</a:t>
            </a:r>
          </a:p>
          <a:p>
            <a:pPr>
              <a:buFont typeface="Wingdings" pitchFamily="2" charset="2"/>
              <a:buChar char="ü"/>
            </a:pPr>
            <a:r>
              <a:rPr lang="be-BY" dirty="0" smtClean="0">
                <a:solidFill>
                  <a:schemeClr val="bg1"/>
                </a:solidFill>
              </a:rPr>
              <a:t>повышать </a:t>
            </a:r>
            <a:r>
              <a:rPr lang="be-BY" dirty="0">
                <a:solidFill>
                  <a:schemeClr val="bg1"/>
                </a:solidFill>
              </a:rPr>
              <a:t>свой профессиональный уровень, проходить аттестацию;</a:t>
            </a:r>
          </a:p>
          <a:p>
            <a:pPr>
              <a:buFont typeface="Wingdings" pitchFamily="2" charset="2"/>
              <a:buChar char="ü"/>
            </a:pPr>
            <a:r>
              <a:rPr lang="be-BY" dirty="0" smtClean="0">
                <a:solidFill>
                  <a:schemeClr val="bg1"/>
                </a:solidFill>
              </a:rPr>
              <a:t>вести </a:t>
            </a:r>
            <a:r>
              <a:rPr lang="be-BY" dirty="0">
                <a:solidFill>
                  <a:schemeClr val="bg1"/>
                </a:solidFill>
              </a:rPr>
              <a:t>здоровый образ жизни, пропагандировать его среди обучающихся;</a:t>
            </a:r>
          </a:p>
          <a:p>
            <a:pPr>
              <a:buFont typeface="Wingdings" pitchFamily="2" charset="2"/>
              <a:buChar char="ü"/>
            </a:pPr>
            <a:r>
              <a:rPr lang="be-BY" dirty="0" smtClean="0">
                <a:solidFill>
                  <a:schemeClr val="bg1"/>
                </a:solidFill>
              </a:rPr>
              <a:t>соблюдать </a:t>
            </a:r>
            <a:r>
              <a:rPr lang="be-BY" dirty="0">
                <a:solidFill>
                  <a:schemeClr val="bg1"/>
                </a:solidFill>
              </a:rPr>
              <a:t>специальные условия, необходимые для получения образования лицами с особенностями психофизического развития;</a:t>
            </a:r>
          </a:p>
          <a:p>
            <a:pPr>
              <a:buFont typeface="Wingdings" pitchFamily="2" charset="2"/>
              <a:buChar char="ü"/>
            </a:pPr>
            <a:r>
              <a:rPr lang="be-BY" dirty="0" smtClean="0">
                <a:solidFill>
                  <a:schemeClr val="bg1"/>
                </a:solidFill>
              </a:rPr>
              <a:t>проходить </a:t>
            </a:r>
            <a:r>
              <a:rPr lang="be-BY" dirty="0">
                <a:solidFill>
                  <a:schemeClr val="bg1"/>
                </a:solidFill>
              </a:rPr>
              <a:t>предварительный медицинский осмотр при поступлении на работу и периодические медицинские осмотры в порядке, устанавливаемом Министерством здравоохранения Республики Беларусь.</a:t>
            </a:r>
          </a:p>
        </p:txBody>
      </p:sp>
      <p:pic>
        <p:nvPicPr>
          <p:cNvPr id="5" name="Рисунок 4" descr="teach1er1.jpg"/>
          <p:cNvPicPr>
            <a:picLocks noChangeAspect="1"/>
          </p:cNvPicPr>
          <p:nvPr/>
        </p:nvPicPr>
        <p:blipFill>
          <a:blip r:embed="rId2" cstate="print"/>
          <a:stretch>
            <a:fillRect/>
          </a:stretch>
        </p:blipFill>
        <p:spPr>
          <a:xfrm>
            <a:off x="5580112" y="332656"/>
            <a:ext cx="2880320" cy="2017493"/>
          </a:xfrm>
          <a:prstGeom prst="rect">
            <a:avLst/>
          </a:prstGeom>
          <a:scene3d>
            <a:camera prst="orthographicFront"/>
            <a:lightRig rig="threePt" dir="t"/>
          </a:scene3d>
          <a:sp3d>
            <a:bevelT w="152400" h="50800" prst="softRound"/>
          </a:sp3d>
        </p:spPr>
      </p:pic>
    </p:spTree>
  </p:cSld>
  <p:clrMapOvr>
    <a:masterClrMapping/>
  </p:clrMapOvr>
  <p:transition spd="med">
    <p:pull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67544" y="260648"/>
            <a:ext cx="66967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89.</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Образовательный процесс</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4" name="Rectangle 2"/>
          <p:cNvSpPr>
            <a:spLocks noChangeArrowheads="1"/>
          </p:cNvSpPr>
          <p:nvPr/>
        </p:nvSpPr>
        <p:spPr bwMode="auto">
          <a:xfrm>
            <a:off x="323528" y="1340768"/>
            <a:ext cx="860444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buClrTx/>
              <a:buSzTx/>
              <a:buFontTx/>
              <a:buNone/>
              <a:tabLst/>
            </a:pPr>
            <a:r>
              <a:rPr kumimoji="0" lang="be-BY" b="0" i="0" u="none" strike="noStrike" cap="none" normalizeH="0" baseline="0" dirty="0" smtClean="0">
                <a:ln>
                  <a:noFill/>
                </a:ln>
                <a:solidFill>
                  <a:schemeClr val="tx1"/>
                </a:solidFill>
                <a:effectLst/>
                <a:ea typeface="Calibri" pitchFamily="34" charset="0"/>
                <a:cs typeface="Times New Roman" pitchFamily="18" charset="0"/>
              </a:rPr>
              <a:t> </a:t>
            </a:r>
            <a:r>
              <a:rPr kumimoji="0" lang="be-BY" b="1" i="0" u="none" strike="noStrike" cap="none" normalizeH="0" baseline="0" dirty="0" smtClean="0">
                <a:ln>
                  <a:noFill/>
                </a:ln>
                <a:solidFill>
                  <a:schemeClr val="bg1"/>
                </a:solidFill>
                <a:effectLst/>
                <a:ea typeface="Calibri" pitchFamily="34" charset="0"/>
                <a:cs typeface="Times New Roman" pitchFamily="18" charset="0"/>
              </a:rPr>
              <a:t>Образовательный процесс организуется на основе:</a:t>
            </a:r>
          </a:p>
          <a:p>
            <a:pPr marL="0" marR="0" lvl="0" indent="0" algn="l" defTabSz="914400" rtl="0" eaLnBrk="1" fontAlgn="base" latinLnBrk="0" hangingPunct="1">
              <a:lnSpc>
                <a:spcPct val="100000"/>
              </a:lnSpc>
              <a:buClrTx/>
              <a:buSzTx/>
              <a:buFontTx/>
              <a:buNone/>
              <a:tabLst/>
            </a:pPr>
            <a:endParaRPr kumimoji="0" lang="be-BY"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-принципов государственной политики в сфере образования;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-образовательных стандартов;</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-достижений в области науки и техники, реализуемых в отраслях экономики и социальной сферы инновационных проектов;</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-педагогически обоснованного выбора форм, методов и средств обучения и воспитания;</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-культурных традиций и ценностей белорусского народа, достижений мировой культуры;</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-современных образовательных и информационных технологий.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Запрещается</a:t>
            </a:r>
            <a:r>
              <a:rPr kumimoji="0" lang="be-BY" b="0" i="0" u="none" strike="noStrike" cap="none" normalizeH="0" baseline="0" dirty="0" smtClean="0">
                <a:ln>
                  <a:noFill/>
                </a:ln>
                <a:solidFill>
                  <a:schemeClr val="bg1"/>
                </a:solidFill>
                <a:effectLst/>
                <a:ea typeface="Calibri" pitchFamily="34" charset="0"/>
                <a:cs typeface="Times New Roman" pitchFamily="18" charset="0"/>
              </a:rPr>
              <a:t> привлечение обучающихся учреждений образования к выполнению работ (оказанию услуг), не предусмотренных учебно-программной документацией, планом воспитательной работы учреждения образования (иной организации, индивидуального предпринимателя, которым в соответствии с законодательством предоставлено право осуществлять образовательную деятельность), программами воспитания.</a:t>
            </a:r>
            <a:endParaRPr kumimoji="0" lang="be-BY"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67544" y="260648"/>
            <a:ext cx="471827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92.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Образовательные стандарты</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467544" y="1700808"/>
            <a:ext cx="82809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В Республике Беларусь устанавливаются образовательные стандарты дошкольного, общего среднего, профессионально-технического, среднего специального, высшего, специального образования и переподготовки руководящих работников и специалистов.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Образовательные стандарты основного образования обеспечивают преемственность его уровней (ступеней).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sng" strike="noStrike" cap="none" normalizeH="0" baseline="0" dirty="0" smtClean="0">
                <a:ln>
                  <a:noFill/>
                </a:ln>
                <a:solidFill>
                  <a:schemeClr val="bg1"/>
                </a:solidFill>
                <a:effectLst/>
                <a:ea typeface="Calibri" pitchFamily="34" charset="0"/>
                <a:cs typeface="Times New Roman" pitchFamily="18" charset="0"/>
              </a:rPr>
              <a:t>Образовательные стандарты обязательны для применения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во всех учреждениях образования, в иных организациях, у индивидуальных предпринимателей, которым в соответствии с законодательством предоставлено право осуществлять образовательную деятельность, реализующих соответствующие образовательные программы.</a:t>
            </a:r>
            <a:endParaRPr kumimoji="0" lang="be-BY"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95536" y="332656"/>
            <a:ext cx="478130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ea typeface="Calibri" pitchFamily="34" charset="0"/>
                <a:cs typeface="Times New Roman" pitchFamily="18" charset="0"/>
              </a:rPr>
              <a:t>Статья 93.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ea typeface="Calibri" pitchFamily="34" charset="0"/>
                <a:cs typeface="Times New Roman" pitchFamily="18" charset="0"/>
              </a:rPr>
              <a:t>Аттестация обучающихся</a:t>
            </a:r>
            <a:r>
              <a:rPr kumimoji="0" lang="ru-RU" sz="2800" b="1" i="0" u="sng" strike="noStrike" cap="none" normalizeH="0" baseline="0" dirty="0" smtClean="0">
                <a:ln>
                  <a:noFill/>
                </a:ln>
                <a:solidFill>
                  <a:schemeClr val="tx1"/>
                </a:solidFill>
                <a:effectLst/>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cs typeface="Arial" pitchFamily="34" charset="0"/>
            </a:endParaRPr>
          </a:p>
        </p:txBody>
      </p:sp>
      <p:sp>
        <p:nvSpPr>
          <p:cNvPr id="3" name="Прямоугольник 2"/>
          <p:cNvSpPr/>
          <p:nvPr/>
        </p:nvSpPr>
        <p:spPr>
          <a:xfrm>
            <a:off x="1187624" y="1556792"/>
            <a:ext cx="6048672" cy="936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r>
              <a:rPr lang="ru-RU" dirty="0" smtClean="0">
                <a:solidFill>
                  <a:schemeClr val="bg1"/>
                </a:solidFill>
              </a:rPr>
              <a:t>Получение образования в случаях, предусмотренных  настоящим Кодексом, сопровождается</a:t>
            </a:r>
            <a:endParaRPr lang="be-BY" dirty="0">
              <a:solidFill>
                <a:schemeClr val="bg1"/>
              </a:solidFill>
            </a:endParaRPr>
          </a:p>
        </p:txBody>
      </p:sp>
      <p:sp>
        <p:nvSpPr>
          <p:cNvPr id="6" name="Стрелка вниз 5"/>
          <p:cNvSpPr/>
          <p:nvPr/>
        </p:nvSpPr>
        <p:spPr>
          <a:xfrm rot="2551247">
            <a:off x="1958497" y="2601176"/>
            <a:ext cx="303249" cy="503520"/>
          </a:xfrm>
          <a:prstGeom prst="downArrow">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e-BY"/>
          </a:p>
        </p:txBody>
      </p:sp>
      <p:sp>
        <p:nvSpPr>
          <p:cNvPr id="7" name="Стрелка вниз 6"/>
          <p:cNvSpPr/>
          <p:nvPr/>
        </p:nvSpPr>
        <p:spPr>
          <a:xfrm>
            <a:off x="3923928" y="2636912"/>
            <a:ext cx="288032" cy="504056"/>
          </a:xfrm>
          <a:prstGeom prst="downArrow">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e-BY"/>
          </a:p>
        </p:txBody>
      </p:sp>
      <p:sp>
        <p:nvSpPr>
          <p:cNvPr id="8" name="Стрелка вниз 7"/>
          <p:cNvSpPr/>
          <p:nvPr/>
        </p:nvSpPr>
        <p:spPr>
          <a:xfrm rot="19819679">
            <a:off x="5943948" y="2611601"/>
            <a:ext cx="316514" cy="482669"/>
          </a:xfrm>
          <a:prstGeom prst="downArrow">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be-BY"/>
          </a:p>
        </p:txBody>
      </p:sp>
      <p:sp>
        <p:nvSpPr>
          <p:cNvPr id="9" name="Прямоугольник 8"/>
          <p:cNvSpPr/>
          <p:nvPr/>
        </p:nvSpPr>
        <p:spPr>
          <a:xfrm>
            <a:off x="539552" y="3212976"/>
            <a:ext cx="2160240" cy="5760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r>
              <a:rPr lang="ru-RU" dirty="0" smtClean="0">
                <a:solidFill>
                  <a:schemeClr val="bg1"/>
                </a:solidFill>
              </a:rPr>
              <a:t>Текущей аттестацией</a:t>
            </a:r>
            <a:endParaRPr lang="be-BY" dirty="0">
              <a:solidFill>
                <a:schemeClr val="bg1"/>
              </a:solidFill>
            </a:endParaRPr>
          </a:p>
        </p:txBody>
      </p:sp>
      <p:sp>
        <p:nvSpPr>
          <p:cNvPr id="10" name="Прямоугольник 9"/>
          <p:cNvSpPr/>
          <p:nvPr/>
        </p:nvSpPr>
        <p:spPr>
          <a:xfrm>
            <a:off x="3131840" y="3212976"/>
            <a:ext cx="2088232" cy="5760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r>
              <a:rPr lang="ru-RU" dirty="0" smtClean="0">
                <a:solidFill>
                  <a:schemeClr val="bg1"/>
                </a:solidFill>
              </a:rPr>
              <a:t>Промежуточной аттестацией</a:t>
            </a:r>
            <a:endParaRPr lang="be-BY" dirty="0">
              <a:solidFill>
                <a:schemeClr val="bg1"/>
              </a:solidFill>
            </a:endParaRPr>
          </a:p>
        </p:txBody>
      </p:sp>
      <p:sp>
        <p:nvSpPr>
          <p:cNvPr id="11" name="Прямоугольник 10"/>
          <p:cNvSpPr/>
          <p:nvPr/>
        </p:nvSpPr>
        <p:spPr>
          <a:xfrm>
            <a:off x="5652120" y="3212976"/>
            <a:ext cx="2160240" cy="5760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r>
              <a:rPr lang="ru-RU" dirty="0" smtClean="0">
                <a:solidFill>
                  <a:schemeClr val="bg1"/>
                </a:solidFill>
              </a:rPr>
              <a:t>Итоговой аттестацией</a:t>
            </a:r>
            <a:endParaRPr lang="be-BY" dirty="0">
              <a:solidFill>
                <a:schemeClr val="bg1"/>
              </a:solidFill>
            </a:endParaRPr>
          </a:p>
        </p:txBody>
      </p:sp>
      <p:sp>
        <p:nvSpPr>
          <p:cNvPr id="12" name="Прямоугольник 11"/>
          <p:cNvSpPr/>
          <p:nvPr/>
        </p:nvSpPr>
        <p:spPr>
          <a:xfrm rot="3698304">
            <a:off x="5963020" y="2770167"/>
            <a:ext cx="977455" cy="307777"/>
          </a:xfrm>
          <a:prstGeom prst="rect">
            <a:avLst/>
          </a:prstGeom>
        </p:spPr>
        <p:txBody>
          <a:bodyPr wrap="square">
            <a:spAutoFit/>
          </a:bodyPr>
          <a:lstStyle/>
          <a:p>
            <a:r>
              <a:rPr lang="ru-RU" sz="1400" b="1" dirty="0" smtClean="0">
                <a:solidFill>
                  <a:schemeClr val="bg1"/>
                </a:solidFill>
              </a:rPr>
              <a:t>и (или</a:t>
            </a:r>
            <a:r>
              <a:rPr lang="ru-RU" sz="1400" b="1" dirty="0">
                <a:solidFill>
                  <a:schemeClr val="bg1"/>
                </a:solidFill>
              </a:rPr>
              <a:t>)</a:t>
            </a:r>
            <a:endParaRPr lang="be-BY" sz="1400" dirty="0">
              <a:solidFill>
                <a:schemeClr val="bg1"/>
              </a:solidFill>
            </a:endParaRPr>
          </a:p>
        </p:txBody>
      </p:sp>
      <p:sp>
        <p:nvSpPr>
          <p:cNvPr id="51202" name="Rectangle 2"/>
          <p:cNvSpPr>
            <a:spLocks noChangeArrowheads="1"/>
          </p:cNvSpPr>
          <p:nvPr/>
        </p:nvSpPr>
        <p:spPr bwMode="auto">
          <a:xfrm>
            <a:off x="467544" y="4365104"/>
            <a:ext cx="842493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Текущая аттестация – </a:t>
            </a:r>
            <a:r>
              <a:rPr kumimoji="0" lang="be-BY" b="0" i="0" u="none" strike="noStrike" cap="none" normalizeH="0" baseline="0" dirty="0" smtClean="0">
                <a:ln>
                  <a:noFill/>
                </a:ln>
                <a:solidFill>
                  <a:schemeClr val="bg1"/>
                </a:solidFill>
                <a:effectLst/>
                <a:ea typeface="Calibri" pitchFamily="34" charset="0"/>
                <a:cs typeface="Times New Roman" pitchFamily="18" charset="0"/>
              </a:rPr>
              <a:t>определение соответствия результатов учебной деятельности обучающихся требованиям образовательных стандартов, учебно-программной документации соответствующих образовательных программ, индивидуальных планов работы аспирантов, адъюнктов, докторантов, соискателей и (или) программ-минимумов кандидатских экзаменов по специальным дисциплинам.</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67544" y="548680"/>
            <a:ext cx="828092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Промежуточная аттестация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 определение соответствия результатов учебной деятельности обучающихся требованиям образовательных стандартов и (или) учебно-программной документации соответствующих образовательных программ с учетом результатов текущей аттестации.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Итоговая аттестация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 определение соответствия результатов учебной деятельности обучающихся требованиям образовательных стандартов, учебно-программной документации соответствующих образовательных программ и (или) индивидуальных планов работы аспирантов, адъюнктов, докторантов, соискателей в ходе и (или) при завершении получения образования.</a:t>
            </a:r>
            <a:endParaRPr kumimoji="0" lang="be-BY"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424936" cy="1477328"/>
          </a:xfrm>
          <a:prstGeom prst="rect">
            <a:avLst/>
          </a:prstGeom>
        </p:spPr>
        <p:txBody>
          <a:bodyPr wrap="square">
            <a:spAutoFit/>
          </a:bodyPr>
          <a:lstStyle/>
          <a:p>
            <a:r>
              <a:rPr lang="be-BY" b="1" dirty="0" smtClean="0">
                <a:solidFill>
                  <a:schemeClr val="bg1">
                    <a:lumMod val="95000"/>
                    <a:lumOff val="5000"/>
                  </a:schemeClr>
                </a:solidFill>
              </a:rPr>
              <a:t>Образовательная </a:t>
            </a:r>
            <a:r>
              <a:rPr lang="be-BY" b="1" dirty="0">
                <a:solidFill>
                  <a:schemeClr val="bg1">
                    <a:lumMod val="95000"/>
                    <a:lumOff val="5000"/>
                  </a:schemeClr>
                </a:solidFill>
              </a:rPr>
              <a:t>программа </a:t>
            </a:r>
            <a:r>
              <a:rPr lang="be-BY" dirty="0">
                <a:solidFill>
                  <a:schemeClr val="bg1">
                    <a:lumMod val="95000"/>
                    <a:lumOff val="5000"/>
                  </a:schemeClr>
                </a:solidFill>
              </a:rPr>
              <a:t>– совокупность документации, регламентирующей образовательный процесс, и условий, необходимых для получения в соответствии с ожидаемыми результатами определенного уровня основного образования или определенного вида дополнительного </a:t>
            </a:r>
            <a:r>
              <a:rPr lang="be-BY" dirty="0" smtClean="0">
                <a:solidFill>
                  <a:schemeClr val="bg1">
                    <a:lumMod val="95000"/>
                    <a:lumOff val="5000"/>
                  </a:schemeClr>
                </a:solidFill>
              </a:rPr>
              <a:t>образования</a:t>
            </a:r>
            <a:endParaRPr lang="be-BY" dirty="0">
              <a:solidFill>
                <a:schemeClr val="bg1">
                  <a:lumMod val="95000"/>
                  <a:lumOff val="5000"/>
                </a:schemeClr>
              </a:solidFill>
            </a:endParaRPr>
          </a:p>
        </p:txBody>
      </p:sp>
      <p:sp>
        <p:nvSpPr>
          <p:cNvPr id="3" name="Прямоугольник 2"/>
          <p:cNvSpPr/>
          <p:nvPr/>
        </p:nvSpPr>
        <p:spPr>
          <a:xfrm>
            <a:off x="467544" y="2636912"/>
            <a:ext cx="8208912" cy="1200329"/>
          </a:xfrm>
          <a:prstGeom prst="rect">
            <a:avLst/>
          </a:prstGeom>
        </p:spPr>
        <p:txBody>
          <a:bodyPr wrap="square">
            <a:spAutoFit/>
          </a:bodyPr>
          <a:lstStyle/>
          <a:p>
            <a:r>
              <a:rPr lang="be-BY" b="1" dirty="0" smtClean="0">
                <a:solidFill>
                  <a:schemeClr val="bg1">
                    <a:lumMod val="95000"/>
                    <a:lumOff val="5000"/>
                  </a:schemeClr>
                </a:solidFill>
              </a:rPr>
              <a:t>Образовательный </a:t>
            </a:r>
            <a:r>
              <a:rPr lang="be-BY" b="1" dirty="0">
                <a:solidFill>
                  <a:schemeClr val="bg1">
                    <a:lumMod val="95000"/>
                    <a:lumOff val="5000"/>
                  </a:schemeClr>
                </a:solidFill>
              </a:rPr>
              <a:t>стандарт </a:t>
            </a:r>
            <a:r>
              <a:rPr lang="be-BY" dirty="0">
                <a:solidFill>
                  <a:schemeClr val="bg1">
                    <a:lumMod val="95000"/>
                    <a:lumOff val="5000"/>
                  </a:schemeClr>
                </a:solidFill>
              </a:rPr>
              <a:t>– технический нормативный правовой акт, определяющий содержание образовательной программы посредством установления требований к образовательному процессу и результатам освоения ее содержания</a:t>
            </a:r>
          </a:p>
        </p:txBody>
      </p:sp>
      <p:sp>
        <p:nvSpPr>
          <p:cNvPr id="4" name="Прямоугольник 3"/>
          <p:cNvSpPr/>
          <p:nvPr/>
        </p:nvSpPr>
        <p:spPr>
          <a:xfrm>
            <a:off x="539552" y="4365104"/>
            <a:ext cx="7776864" cy="1200329"/>
          </a:xfrm>
          <a:prstGeom prst="rect">
            <a:avLst/>
          </a:prstGeom>
        </p:spPr>
        <p:txBody>
          <a:bodyPr wrap="square">
            <a:spAutoFit/>
          </a:bodyPr>
          <a:lstStyle/>
          <a:p>
            <a:r>
              <a:rPr lang="be-BY" b="1" dirty="0">
                <a:solidFill>
                  <a:schemeClr val="bg1">
                    <a:lumMod val="95000"/>
                    <a:lumOff val="5000"/>
                  </a:schemeClr>
                </a:solidFill>
              </a:rPr>
              <a:t>О</a:t>
            </a:r>
            <a:r>
              <a:rPr lang="be-BY" b="1" dirty="0" smtClean="0">
                <a:solidFill>
                  <a:schemeClr val="bg1">
                    <a:lumMod val="95000"/>
                    <a:lumOff val="5000"/>
                  </a:schemeClr>
                </a:solidFill>
              </a:rPr>
              <a:t>бучение</a:t>
            </a:r>
            <a:r>
              <a:rPr lang="be-BY" dirty="0" smtClean="0">
                <a:solidFill>
                  <a:schemeClr val="bg1">
                    <a:lumMod val="95000"/>
                    <a:lumOff val="5000"/>
                  </a:schemeClr>
                </a:solidFill>
              </a:rPr>
              <a:t> </a:t>
            </a:r>
            <a:r>
              <a:rPr lang="be-BY" dirty="0">
                <a:solidFill>
                  <a:schemeClr val="bg1">
                    <a:lumMod val="95000"/>
                    <a:lumOff val="5000"/>
                  </a:schemeClr>
                </a:solidFill>
              </a:rPr>
              <a:t>– целенаправленный процесс организации и стимулирования учебной деятельности обучающихся по овладению ими знаниями, умениями и навыками, развитию их творческих способностей</a:t>
            </a:r>
          </a:p>
        </p:txBody>
      </p:sp>
    </p:spTree>
  </p:cSld>
  <p:clrMapOvr>
    <a:masterClrMapping/>
  </p:clrMapOvr>
  <p:transition spd="med">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467544" y="260648"/>
            <a:ext cx="641553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152.</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Система общего среднего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95536" y="1305342"/>
            <a:ext cx="8424936" cy="2308324"/>
          </a:xfrm>
          <a:prstGeom prst="rect">
            <a:avLst/>
          </a:prstGeom>
        </p:spPr>
        <p:txBody>
          <a:bodyPr wrap="square">
            <a:spAutoFit/>
          </a:bodyPr>
          <a:lstStyle/>
          <a:p>
            <a:r>
              <a:rPr lang="be-BY" b="1" dirty="0">
                <a:solidFill>
                  <a:schemeClr val="bg1"/>
                </a:solidFill>
              </a:rPr>
              <a:t>Общее среднее образование – </a:t>
            </a:r>
            <a:r>
              <a:rPr lang="be-BY" dirty="0">
                <a:solidFill>
                  <a:schemeClr val="bg1"/>
                </a:solidFill>
              </a:rPr>
              <a:t>уровень основного образования, направленный на духовно-нравственное и физическое развитие личности учащегося, подготовку его к полноценной жизни в обществе, овладение учащимся основами наук, государственными языками Республики Беларусь, навыками умственного и физического труда, формирование нравственных убеждений, культуры поведения, эстетического вкуса и здорового образа жизни, готовности к самостоятельному жизненному выбору, началу трудовой деятельности и продолжению образования.</a:t>
            </a:r>
          </a:p>
        </p:txBody>
      </p:sp>
      <p:sp>
        <p:nvSpPr>
          <p:cNvPr id="4" name="Прямоугольник 3"/>
          <p:cNvSpPr/>
          <p:nvPr/>
        </p:nvSpPr>
        <p:spPr>
          <a:xfrm>
            <a:off x="395536" y="3861048"/>
            <a:ext cx="8532440" cy="2585323"/>
          </a:xfrm>
          <a:prstGeom prst="rect">
            <a:avLst/>
          </a:prstGeom>
        </p:spPr>
        <p:txBody>
          <a:bodyPr wrap="square">
            <a:spAutoFit/>
          </a:bodyPr>
          <a:lstStyle/>
          <a:p>
            <a:r>
              <a:rPr lang="be-BY" b="1" dirty="0" smtClean="0">
                <a:solidFill>
                  <a:schemeClr val="bg1"/>
                </a:solidFill>
              </a:rPr>
              <a:t>Система </a:t>
            </a:r>
            <a:r>
              <a:rPr lang="be-BY" b="1" dirty="0">
                <a:solidFill>
                  <a:schemeClr val="bg1"/>
                </a:solidFill>
              </a:rPr>
              <a:t>общего среднего образования включает в себя</a:t>
            </a:r>
            <a:r>
              <a:rPr lang="be-BY" b="1" dirty="0" smtClean="0">
                <a:solidFill>
                  <a:schemeClr val="bg1"/>
                </a:solidFill>
              </a:rPr>
              <a:t>:</a:t>
            </a:r>
          </a:p>
          <a:p>
            <a:endParaRPr lang="be-BY" b="1" dirty="0">
              <a:solidFill>
                <a:schemeClr val="bg1"/>
              </a:solidFill>
            </a:endParaRPr>
          </a:p>
          <a:p>
            <a:pPr>
              <a:buFont typeface="Wingdings" pitchFamily="2" charset="2"/>
              <a:buChar char="ü"/>
            </a:pPr>
            <a:r>
              <a:rPr lang="be-BY" dirty="0" smtClean="0">
                <a:solidFill>
                  <a:schemeClr val="bg1"/>
                </a:solidFill>
              </a:rPr>
              <a:t>участников </a:t>
            </a:r>
            <a:r>
              <a:rPr lang="be-BY" dirty="0">
                <a:solidFill>
                  <a:schemeClr val="bg1"/>
                </a:solidFill>
              </a:rPr>
              <a:t>образовательного процесса при реализации образовательных программ общего среднего образования;</a:t>
            </a:r>
          </a:p>
          <a:p>
            <a:pPr>
              <a:buFont typeface="Wingdings" pitchFamily="2" charset="2"/>
              <a:buChar char="ü"/>
            </a:pPr>
            <a:r>
              <a:rPr lang="be-BY" dirty="0" smtClean="0">
                <a:solidFill>
                  <a:schemeClr val="bg1"/>
                </a:solidFill>
              </a:rPr>
              <a:t>образовательные </a:t>
            </a:r>
            <a:r>
              <a:rPr lang="be-BY" dirty="0">
                <a:solidFill>
                  <a:schemeClr val="bg1"/>
                </a:solidFill>
              </a:rPr>
              <a:t>программы общего среднего образования;</a:t>
            </a:r>
          </a:p>
          <a:p>
            <a:pPr>
              <a:buFont typeface="Wingdings" pitchFamily="2" charset="2"/>
              <a:buChar char="ü"/>
            </a:pPr>
            <a:r>
              <a:rPr lang="be-BY" dirty="0" smtClean="0">
                <a:solidFill>
                  <a:schemeClr val="bg1"/>
                </a:solidFill>
              </a:rPr>
              <a:t>учреждения </a:t>
            </a:r>
            <a:r>
              <a:rPr lang="be-BY" dirty="0">
                <a:solidFill>
                  <a:schemeClr val="bg1"/>
                </a:solidFill>
              </a:rPr>
              <a:t>общего среднего образования;</a:t>
            </a:r>
          </a:p>
          <a:p>
            <a:pPr>
              <a:buFont typeface="Wingdings" pitchFamily="2" charset="2"/>
              <a:buChar char="ü"/>
            </a:pPr>
            <a:r>
              <a:rPr lang="be-BY" dirty="0" smtClean="0">
                <a:solidFill>
                  <a:schemeClr val="bg1"/>
                </a:solidFill>
              </a:rPr>
              <a:t>иные </a:t>
            </a:r>
            <a:r>
              <a:rPr lang="be-BY" dirty="0">
                <a:solidFill>
                  <a:schemeClr val="bg1"/>
                </a:solidFill>
              </a:rPr>
              <a:t>учреждения образования, реализующие образовательные программы общего среднего образования</a:t>
            </a:r>
            <a:r>
              <a:rPr lang="be-BY" dirty="0" smtClean="0">
                <a:solidFill>
                  <a:schemeClr val="bg1"/>
                </a:solidFill>
              </a:rPr>
              <a:t>;</a:t>
            </a:r>
          </a:p>
          <a:p>
            <a:pPr>
              <a:buFont typeface="Wingdings" pitchFamily="2" charset="2"/>
              <a:buChar char="ü"/>
            </a:pPr>
            <a:endParaRPr lang="be-BY" dirty="0">
              <a:solidFill>
                <a:schemeClr val="bg1"/>
              </a:solidFill>
            </a:endParaRPr>
          </a:p>
        </p:txBody>
      </p:sp>
    </p:spTree>
  </p:cSld>
  <p:clrMapOvr>
    <a:masterClrMapping/>
  </p:clrMapOvr>
  <p:transition spd="med">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96944" cy="2031325"/>
          </a:xfrm>
          <a:prstGeom prst="rect">
            <a:avLst/>
          </a:prstGeom>
        </p:spPr>
        <p:txBody>
          <a:bodyPr wrap="square">
            <a:spAutoFit/>
          </a:bodyPr>
          <a:lstStyle/>
          <a:p>
            <a:pPr>
              <a:buFont typeface="Wingdings" pitchFamily="2" charset="2"/>
              <a:buChar char="ü"/>
            </a:pPr>
            <a:r>
              <a:rPr lang="be-BY" dirty="0" smtClean="0">
                <a:solidFill>
                  <a:schemeClr val="bg1"/>
                </a:solidFill>
              </a:rPr>
              <a:t>государственные </a:t>
            </a:r>
            <a:r>
              <a:rPr lang="be-BY" dirty="0">
                <a:solidFill>
                  <a:schemeClr val="bg1"/>
                </a:solidFill>
              </a:rPr>
              <a:t>организации образования, обеспечивающие функционирование системы общего среднего образования;</a:t>
            </a:r>
          </a:p>
          <a:p>
            <a:pPr>
              <a:buFont typeface="Wingdings" pitchFamily="2" charset="2"/>
              <a:buChar char="ü"/>
            </a:pPr>
            <a:r>
              <a:rPr lang="be-BY" dirty="0" smtClean="0">
                <a:solidFill>
                  <a:schemeClr val="bg1"/>
                </a:solidFill>
              </a:rPr>
              <a:t>республиканские </a:t>
            </a:r>
            <a:r>
              <a:rPr lang="be-BY" dirty="0">
                <a:solidFill>
                  <a:schemeClr val="bg1"/>
                </a:solidFill>
              </a:rPr>
              <a:t>органы государственного управления, иные государственные организации, подчиненные Правительству Республики Беларусь, местные исполнительные и распорядительные органы, иные организации и физических лиц в пределах их полномочий в сфере общего среднего образования.</a:t>
            </a:r>
          </a:p>
        </p:txBody>
      </p:sp>
      <p:sp>
        <p:nvSpPr>
          <p:cNvPr id="8" name="Блок-схема: альтернативный процесс 7"/>
          <p:cNvSpPr/>
          <p:nvPr/>
        </p:nvSpPr>
        <p:spPr>
          <a:xfrm>
            <a:off x="2195736" y="2348880"/>
            <a:ext cx="4464496" cy="720080"/>
          </a:xfrm>
          <a:prstGeom prst="flowChartAlternateProcess">
            <a:avLst/>
          </a:prstGeom>
          <a:solidFill>
            <a:schemeClr val="accent3">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Общее среднее образование включает в себя </a:t>
            </a:r>
            <a:r>
              <a:rPr lang="en-US" b="1" dirty="0" smtClean="0">
                <a:solidFill>
                  <a:schemeClr val="bg1"/>
                </a:solidFill>
              </a:rPr>
              <a:t>III</a:t>
            </a:r>
            <a:r>
              <a:rPr lang="ru-RU" b="1" dirty="0" smtClean="0">
                <a:solidFill>
                  <a:schemeClr val="bg1"/>
                </a:solidFill>
              </a:rPr>
              <a:t> ступени</a:t>
            </a:r>
            <a:endParaRPr lang="be-BY" b="1" dirty="0">
              <a:solidFill>
                <a:schemeClr val="bg1"/>
              </a:solidFill>
            </a:endParaRPr>
          </a:p>
        </p:txBody>
      </p:sp>
      <p:sp>
        <p:nvSpPr>
          <p:cNvPr id="9" name="Блок-схема: альтернативный процесс 8"/>
          <p:cNvSpPr/>
          <p:nvPr/>
        </p:nvSpPr>
        <p:spPr>
          <a:xfrm>
            <a:off x="323528" y="3501008"/>
            <a:ext cx="2808312" cy="648072"/>
          </a:xfrm>
          <a:prstGeom prst="flowChartAlternateProcess">
            <a:avLst/>
          </a:prstGeom>
          <a:solidFill>
            <a:schemeClr val="accent3">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a:t>
            </a:r>
            <a:r>
              <a:rPr lang="ru-RU" b="1" dirty="0" smtClean="0">
                <a:solidFill>
                  <a:schemeClr val="bg1"/>
                </a:solidFill>
              </a:rPr>
              <a:t> ступень</a:t>
            </a:r>
          </a:p>
          <a:p>
            <a:pPr algn="ctr"/>
            <a:r>
              <a:rPr lang="ru-RU" i="1" dirty="0" smtClean="0">
                <a:solidFill>
                  <a:schemeClr val="bg1"/>
                </a:solidFill>
              </a:rPr>
              <a:t>Начальное образование</a:t>
            </a:r>
            <a:endParaRPr lang="be-BY" i="1" dirty="0">
              <a:solidFill>
                <a:schemeClr val="bg1"/>
              </a:solidFill>
            </a:endParaRPr>
          </a:p>
        </p:txBody>
      </p:sp>
      <p:sp>
        <p:nvSpPr>
          <p:cNvPr id="10" name="Блок-схема: альтернативный процесс 9"/>
          <p:cNvSpPr/>
          <p:nvPr/>
        </p:nvSpPr>
        <p:spPr>
          <a:xfrm>
            <a:off x="3347864" y="3501008"/>
            <a:ext cx="2520280" cy="648072"/>
          </a:xfrm>
          <a:prstGeom prst="flowChartAlternateProcess">
            <a:avLst/>
          </a:prstGeom>
          <a:solidFill>
            <a:schemeClr val="accent3">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II</a:t>
            </a:r>
            <a:r>
              <a:rPr lang="ru-RU" b="1" dirty="0" smtClean="0">
                <a:solidFill>
                  <a:schemeClr val="bg1"/>
                </a:solidFill>
              </a:rPr>
              <a:t> ступень</a:t>
            </a:r>
          </a:p>
          <a:p>
            <a:pPr algn="ctr"/>
            <a:r>
              <a:rPr lang="ru-RU" i="1" dirty="0" smtClean="0">
                <a:solidFill>
                  <a:schemeClr val="bg1"/>
                </a:solidFill>
              </a:rPr>
              <a:t>Базовое образование</a:t>
            </a:r>
            <a:endParaRPr lang="be-BY" i="1" dirty="0">
              <a:solidFill>
                <a:schemeClr val="bg1"/>
              </a:solidFill>
            </a:endParaRPr>
          </a:p>
        </p:txBody>
      </p:sp>
      <p:sp>
        <p:nvSpPr>
          <p:cNvPr id="11" name="Блок-схема: альтернативный процесс 10"/>
          <p:cNvSpPr/>
          <p:nvPr/>
        </p:nvSpPr>
        <p:spPr>
          <a:xfrm>
            <a:off x="6084168" y="3501008"/>
            <a:ext cx="2664296" cy="648072"/>
          </a:xfrm>
          <a:prstGeom prst="flowChartAlternateProcess">
            <a:avLst/>
          </a:prstGeom>
          <a:solidFill>
            <a:schemeClr val="accent3">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III</a:t>
            </a:r>
            <a:r>
              <a:rPr lang="ru-RU" b="1" dirty="0" smtClean="0">
                <a:solidFill>
                  <a:schemeClr val="bg1"/>
                </a:solidFill>
              </a:rPr>
              <a:t> ступень</a:t>
            </a:r>
          </a:p>
          <a:p>
            <a:pPr algn="ctr"/>
            <a:r>
              <a:rPr lang="ru-RU" i="1" dirty="0" smtClean="0">
                <a:solidFill>
                  <a:schemeClr val="bg1"/>
                </a:solidFill>
              </a:rPr>
              <a:t>Среднее образование</a:t>
            </a:r>
            <a:endParaRPr lang="be-BY" i="1" dirty="0">
              <a:solidFill>
                <a:schemeClr val="bg1"/>
              </a:solidFill>
            </a:endParaRPr>
          </a:p>
        </p:txBody>
      </p:sp>
      <p:cxnSp>
        <p:nvCxnSpPr>
          <p:cNvPr id="13" name="Прямая со стрелкой 12"/>
          <p:cNvCxnSpPr/>
          <p:nvPr/>
        </p:nvCxnSpPr>
        <p:spPr>
          <a:xfrm flipH="1">
            <a:off x="2339752" y="3068960"/>
            <a:ext cx="864096" cy="360040"/>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8" idx="2"/>
          </p:cNvCxnSpPr>
          <p:nvPr/>
        </p:nvCxnSpPr>
        <p:spPr>
          <a:xfrm>
            <a:off x="4427984" y="3068960"/>
            <a:ext cx="0" cy="432048"/>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5868144" y="3068960"/>
            <a:ext cx="1008112" cy="360040"/>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273" name="Rectangle 1"/>
          <p:cNvSpPr>
            <a:spLocks noChangeArrowheads="1"/>
          </p:cNvSpPr>
          <p:nvPr/>
        </p:nvSpPr>
        <p:spPr bwMode="auto">
          <a:xfrm>
            <a:off x="395536" y="4272677"/>
            <a:ext cx="813690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I ступень – начальное образование (I–IV классы);</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II ступень – базовое образование (V–IX классы);</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III ступень – среднее образование (X–XI классы, в вечерних школах – X–XII классы, вечерние классы – X–XII классы).</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      I и II ступени общего среднего образования составляют общее базовое образование.</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      I, II и III ступени общего среднего образования составляют общее среднее образование.</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95536" y="188640"/>
            <a:ext cx="62646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153.</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Образовательные программы общего среднего образования</a:t>
            </a:r>
            <a:r>
              <a:rPr kumimoji="0" lang="ru-RU"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331640" y="1628800"/>
            <a:ext cx="6264696" cy="648072"/>
          </a:xfrm>
          <a:prstGeom prst="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Образовательные программы общего среднего образования подразделяются на</a:t>
            </a:r>
            <a:endParaRPr lang="be-BY" dirty="0">
              <a:solidFill>
                <a:schemeClr val="tx1"/>
              </a:solidFill>
            </a:endParaRPr>
          </a:p>
        </p:txBody>
      </p:sp>
      <p:sp>
        <p:nvSpPr>
          <p:cNvPr id="5" name="Прямоугольник 4"/>
          <p:cNvSpPr/>
          <p:nvPr/>
        </p:nvSpPr>
        <p:spPr>
          <a:xfrm>
            <a:off x="539552" y="2924944"/>
            <a:ext cx="3312368" cy="79208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Образовательную программу начального образования</a:t>
            </a:r>
            <a:endParaRPr lang="be-BY" dirty="0"/>
          </a:p>
        </p:txBody>
      </p:sp>
      <p:sp>
        <p:nvSpPr>
          <p:cNvPr id="6" name="Прямоугольник 5"/>
          <p:cNvSpPr/>
          <p:nvPr/>
        </p:nvSpPr>
        <p:spPr>
          <a:xfrm>
            <a:off x="5148064" y="2996952"/>
            <a:ext cx="3312368" cy="79208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Образовательную программу среднего образования</a:t>
            </a:r>
            <a:endParaRPr lang="be-BY" dirty="0"/>
          </a:p>
        </p:txBody>
      </p:sp>
      <p:sp>
        <p:nvSpPr>
          <p:cNvPr id="7" name="Прямоугольник 6"/>
          <p:cNvSpPr/>
          <p:nvPr/>
        </p:nvSpPr>
        <p:spPr>
          <a:xfrm>
            <a:off x="2771800" y="3933056"/>
            <a:ext cx="3312368" cy="79208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Образовательную программу базового образования</a:t>
            </a:r>
            <a:endParaRPr lang="be-BY" dirty="0"/>
          </a:p>
        </p:txBody>
      </p:sp>
      <p:cxnSp>
        <p:nvCxnSpPr>
          <p:cNvPr id="9" name="Shape 8"/>
          <p:cNvCxnSpPr/>
          <p:nvPr/>
        </p:nvCxnSpPr>
        <p:spPr>
          <a:xfrm rot="5400000">
            <a:off x="2015716" y="2312876"/>
            <a:ext cx="648072" cy="576064"/>
          </a:xfrm>
          <a:prstGeom prst="bentConnector3">
            <a:avLst>
              <a:gd name="adj1" fmla="val 2968"/>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355976" y="2276872"/>
            <a:ext cx="0" cy="1656184"/>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p:nvPr/>
        </p:nvCxnSpPr>
        <p:spPr>
          <a:xfrm rot="16200000" flipH="1">
            <a:off x="6156176" y="2348880"/>
            <a:ext cx="720080" cy="576064"/>
          </a:xfrm>
          <a:prstGeom prst="bentConnector3">
            <a:avLst>
              <a:gd name="adj1" fmla="val -25"/>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323528" y="4869160"/>
            <a:ext cx="8820472" cy="1754326"/>
          </a:xfrm>
          <a:prstGeom prst="rect">
            <a:avLst/>
          </a:prstGeom>
        </p:spPr>
        <p:txBody>
          <a:bodyPr wrap="square">
            <a:spAutoFit/>
          </a:bodyPr>
          <a:lstStyle/>
          <a:p>
            <a:r>
              <a:rPr lang="be-BY" dirty="0">
                <a:solidFill>
                  <a:schemeClr val="bg1"/>
                </a:solidFill>
              </a:rPr>
              <a:t>Образовательная программа начального образования, образовательная программа базового образования реализуются в дневной форме получения образования. Образовательная программа среднего образования реализуется в очной и заочной формах получения образования. Образовательная программа среднего образования в вечерней и заочной формах получения образования реализуется только в вечерних школах, вечерних классах.</a:t>
            </a:r>
          </a:p>
        </p:txBody>
      </p:sp>
    </p:spTree>
  </p:cSld>
  <p:clrMapOvr>
    <a:masterClrMapping/>
  </p:clrMapOvr>
  <p:transition spd="med">
    <p:pull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95536" y="260648"/>
            <a:ext cx="83529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154.</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Образовательные стандарты общего среднего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467544" y="1916832"/>
            <a:ext cx="756084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0" i="0" u="sng" strike="noStrike" cap="none" normalizeH="0" baseline="0" dirty="0" smtClean="0">
                <a:ln>
                  <a:noFill/>
                </a:ln>
                <a:solidFill>
                  <a:schemeClr val="bg1"/>
                </a:solidFill>
                <a:effectLst/>
                <a:ea typeface="Calibri" pitchFamily="34" charset="0"/>
                <a:cs typeface="Times New Roman" pitchFamily="18" charset="0"/>
              </a:rPr>
              <a:t>Образовательные стандарты общего среднего образования устанавливают требования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к содержанию учебно-программной документации образовательных программ общего среднего образования, организации образовательного процесса, максимальному объему учебной нагрузки учащихся, уровню подготовки выпускников.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Образовательные стандарты общего среднего образования разрабатываются Министерством образования Республики Беларусь совместно с организациями, осуществляющими научно-методическое обеспечение общего среднего образования.</a:t>
            </a:r>
            <a:endParaRPr kumimoji="0" lang="be-BY"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467544" y="332656"/>
            <a:ext cx="84249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155.</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Срок получения общего среднего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Скругленный прямоугольник 4"/>
          <p:cNvSpPr/>
          <p:nvPr/>
        </p:nvSpPr>
        <p:spPr>
          <a:xfrm>
            <a:off x="4283968" y="2492896"/>
            <a:ext cx="4392488" cy="792088"/>
          </a:xfrm>
          <a:prstGeom prst="roundRect">
            <a:avLst/>
          </a:prstGeom>
          <a:solidFill>
            <a:srgbClr val="D4E187"/>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Общего среднего образования – </a:t>
            </a:r>
            <a:r>
              <a:rPr lang="ru-RU" sz="2400" b="1" dirty="0" smtClean="0">
                <a:solidFill>
                  <a:schemeClr val="bg1"/>
                </a:solidFill>
              </a:rPr>
              <a:t>11</a:t>
            </a:r>
            <a:r>
              <a:rPr lang="ru-RU" b="1" dirty="0" smtClean="0">
                <a:solidFill>
                  <a:schemeClr val="bg1"/>
                </a:solidFill>
              </a:rPr>
              <a:t> лет </a:t>
            </a:r>
          </a:p>
          <a:p>
            <a:pPr algn="ctr"/>
            <a:r>
              <a:rPr lang="ru-RU" dirty="0" smtClean="0">
                <a:solidFill>
                  <a:schemeClr val="bg1"/>
                </a:solidFill>
              </a:rPr>
              <a:t>(в вечерних школах, классах- </a:t>
            </a:r>
            <a:r>
              <a:rPr lang="ru-RU" sz="2400" b="1" dirty="0" smtClean="0">
                <a:solidFill>
                  <a:schemeClr val="bg1"/>
                </a:solidFill>
              </a:rPr>
              <a:t>12</a:t>
            </a:r>
            <a:r>
              <a:rPr lang="ru-RU" b="1" dirty="0" smtClean="0">
                <a:solidFill>
                  <a:schemeClr val="bg1"/>
                </a:solidFill>
              </a:rPr>
              <a:t> лет</a:t>
            </a:r>
            <a:r>
              <a:rPr lang="ru-RU" dirty="0" smtClean="0">
                <a:solidFill>
                  <a:schemeClr val="bg1"/>
                </a:solidFill>
              </a:rPr>
              <a:t>)</a:t>
            </a:r>
            <a:endParaRPr lang="be-BY" dirty="0">
              <a:solidFill>
                <a:schemeClr val="bg1"/>
              </a:solidFill>
            </a:endParaRPr>
          </a:p>
        </p:txBody>
      </p:sp>
      <p:sp>
        <p:nvSpPr>
          <p:cNvPr id="6" name="Скругленный прямоугольник 5"/>
          <p:cNvSpPr/>
          <p:nvPr/>
        </p:nvSpPr>
        <p:spPr>
          <a:xfrm>
            <a:off x="2195736" y="1556792"/>
            <a:ext cx="3600400" cy="576064"/>
          </a:xfrm>
          <a:prstGeom prst="roundRect">
            <a:avLst/>
          </a:prstGeom>
          <a:solidFill>
            <a:srgbClr val="D4E187"/>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Срок получения:</a:t>
            </a:r>
            <a:endParaRPr lang="be-BY" b="1" dirty="0">
              <a:solidFill>
                <a:schemeClr val="bg1"/>
              </a:solidFill>
            </a:endParaRPr>
          </a:p>
        </p:txBody>
      </p:sp>
      <p:sp>
        <p:nvSpPr>
          <p:cNvPr id="7" name="Скругленный прямоугольник 6"/>
          <p:cNvSpPr/>
          <p:nvPr/>
        </p:nvSpPr>
        <p:spPr>
          <a:xfrm>
            <a:off x="539552" y="2492896"/>
            <a:ext cx="2880320" cy="792088"/>
          </a:xfrm>
          <a:prstGeom prst="roundRect">
            <a:avLst/>
          </a:prstGeom>
          <a:solidFill>
            <a:srgbClr val="D4E187"/>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Общего базового образования – </a:t>
            </a:r>
            <a:r>
              <a:rPr lang="ru-RU" sz="2400" b="1" dirty="0" smtClean="0">
                <a:solidFill>
                  <a:schemeClr val="bg1"/>
                </a:solidFill>
              </a:rPr>
              <a:t>9</a:t>
            </a:r>
            <a:r>
              <a:rPr lang="ru-RU" b="1" dirty="0" smtClean="0">
                <a:solidFill>
                  <a:schemeClr val="bg1"/>
                </a:solidFill>
              </a:rPr>
              <a:t> лет</a:t>
            </a:r>
            <a:endParaRPr lang="be-BY" b="1" dirty="0">
              <a:solidFill>
                <a:schemeClr val="bg1"/>
              </a:solidFill>
            </a:endParaRPr>
          </a:p>
        </p:txBody>
      </p:sp>
      <p:sp>
        <p:nvSpPr>
          <p:cNvPr id="8" name="Стрелка вниз 7"/>
          <p:cNvSpPr/>
          <p:nvPr/>
        </p:nvSpPr>
        <p:spPr>
          <a:xfrm>
            <a:off x="2483768" y="2204864"/>
            <a:ext cx="432048" cy="216024"/>
          </a:xfrm>
          <a:prstGeom prst="downArrow">
            <a:avLst/>
          </a:prstGeom>
          <a:solidFill>
            <a:srgbClr val="D4E187"/>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e-BY"/>
          </a:p>
        </p:txBody>
      </p:sp>
      <p:sp>
        <p:nvSpPr>
          <p:cNvPr id="9" name="Стрелка вниз 8"/>
          <p:cNvSpPr/>
          <p:nvPr/>
        </p:nvSpPr>
        <p:spPr>
          <a:xfrm>
            <a:off x="5004048" y="2204864"/>
            <a:ext cx="360040" cy="216024"/>
          </a:xfrm>
          <a:prstGeom prst="downArrow">
            <a:avLst/>
          </a:prstGeom>
          <a:solidFill>
            <a:srgbClr val="D4E187"/>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e-BY"/>
          </a:p>
        </p:txBody>
      </p:sp>
      <p:sp>
        <p:nvSpPr>
          <p:cNvPr id="10" name="Овал 9"/>
          <p:cNvSpPr/>
          <p:nvPr/>
        </p:nvSpPr>
        <p:spPr>
          <a:xfrm>
            <a:off x="1403648" y="3717032"/>
            <a:ext cx="5832648" cy="1080120"/>
          </a:xfrm>
          <a:prstGeom prst="ellipse">
            <a:avLst/>
          </a:prstGeom>
          <a:solidFill>
            <a:srgbClr val="85C38B"/>
          </a:solidFill>
          <a:ln>
            <a:solidFill>
              <a:srgbClr val="469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Сроки обучения на ступенях общего среднего образования составляют</a:t>
            </a:r>
            <a:r>
              <a:rPr lang="ru-RU" dirty="0" smtClean="0">
                <a:solidFill>
                  <a:schemeClr val="bg1"/>
                </a:solidFill>
              </a:rPr>
              <a:t>:</a:t>
            </a:r>
            <a:endParaRPr lang="be-BY" dirty="0">
              <a:solidFill>
                <a:schemeClr val="bg1"/>
              </a:solidFill>
            </a:endParaRPr>
          </a:p>
        </p:txBody>
      </p:sp>
      <p:sp>
        <p:nvSpPr>
          <p:cNvPr id="11" name="Овал 10"/>
          <p:cNvSpPr/>
          <p:nvPr/>
        </p:nvSpPr>
        <p:spPr>
          <a:xfrm>
            <a:off x="395536" y="5229200"/>
            <a:ext cx="2520280" cy="720080"/>
          </a:xfrm>
          <a:prstGeom prst="ellipse">
            <a:avLst/>
          </a:prstGeom>
          <a:solidFill>
            <a:srgbClr val="85C38B"/>
          </a:solidFill>
          <a:ln>
            <a:solidFill>
              <a:srgbClr val="469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 </a:t>
            </a:r>
            <a:r>
              <a:rPr lang="ru-RU" dirty="0" smtClean="0">
                <a:solidFill>
                  <a:schemeClr val="bg1"/>
                </a:solidFill>
              </a:rPr>
              <a:t>ступень</a:t>
            </a:r>
          </a:p>
          <a:p>
            <a:pPr algn="ctr"/>
            <a:r>
              <a:rPr lang="ru-RU" b="1" dirty="0" smtClean="0">
                <a:solidFill>
                  <a:schemeClr val="bg1"/>
                </a:solidFill>
              </a:rPr>
              <a:t>4 года</a:t>
            </a:r>
            <a:endParaRPr lang="be-BY" b="1" dirty="0">
              <a:solidFill>
                <a:schemeClr val="bg1"/>
              </a:solidFill>
            </a:endParaRPr>
          </a:p>
        </p:txBody>
      </p:sp>
      <p:sp>
        <p:nvSpPr>
          <p:cNvPr id="12" name="Овал 11"/>
          <p:cNvSpPr/>
          <p:nvPr/>
        </p:nvSpPr>
        <p:spPr>
          <a:xfrm>
            <a:off x="3275856" y="5301208"/>
            <a:ext cx="2448272" cy="720080"/>
          </a:xfrm>
          <a:prstGeom prst="ellipse">
            <a:avLst/>
          </a:prstGeom>
          <a:solidFill>
            <a:srgbClr val="85C38B"/>
          </a:solidFill>
          <a:ln>
            <a:solidFill>
              <a:srgbClr val="469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II</a:t>
            </a:r>
            <a:r>
              <a:rPr lang="ru-RU" dirty="0" smtClean="0">
                <a:solidFill>
                  <a:schemeClr val="bg1"/>
                </a:solidFill>
              </a:rPr>
              <a:t> ступень</a:t>
            </a:r>
          </a:p>
          <a:p>
            <a:pPr algn="ctr"/>
            <a:r>
              <a:rPr lang="ru-RU" b="1" dirty="0" smtClean="0">
                <a:solidFill>
                  <a:schemeClr val="bg1"/>
                </a:solidFill>
              </a:rPr>
              <a:t>5 лет</a:t>
            </a:r>
            <a:endParaRPr lang="be-BY" b="1" dirty="0">
              <a:solidFill>
                <a:schemeClr val="bg1"/>
              </a:solidFill>
            </a:endParaRPr>
          </a:p>
        </p:txBody>
      </p:sp>
      <p:sp>
        <p:nvSpPr>
          <p:cNvPr id="13" name="Овал 12"/>
          <p:cNvSpPr/>
          <p:nvPr/>
        </p:nvSpPr>
        <p:spPr>
          <a:xfrm>
            <a:off x="6012160" y="5229200"/>
            <a:ext cx="2448272" cy="720080"/>
          </a:xfrm>
          <a:prstGeom prst="ellipse">
            <a:avLst/>
          </a:prstGeom>
          <a:solidFill>
            <a:srgbClr val="85C38B"/>
          </a:solidFill>
          <a:ln>
            <a:solidFill>
              <a:srgbClr val="469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III </a:t>
            </a:r>
            <a:r>
              <a:rPr lang="ru-RU" dirty="0" smtClean="0">
                <a:solidFill>
                  <a:schemeClr val="bg1"/>
                </a:solidFill>
              </a:rPr>
              <a:t>ступень</a:t>
            </a:r>
          </a:p>
          <a:p>
            <a:pPr algn="ctr"/>
            <a:r>
              <a:rPr lang="ru-RU" b="1" dirty="0" smtClean="0">
                <a:solidFill>
                  <a:schemeClr val="bg1"/>
                </a:solidFill>
              </a:rPr>
              <a:t>2 года</a:t>
            </a:r>
            <a:endParaRPr lang="be-BY" b="1" dirty="0">
              <a:solidFill>
                <a:schemeClr val="bg1"/>
              </a:solidFill>
            </a:endParaRPr>
          </a:p>
        </p:txBody>
      </p:sp>
      <p:cxnSp>
        <p:nvCxnSpPr>
          <p:cNvPr id="16" name="Прямая со стрелкой 15"/>
          <p:cNvCxnSpPr/>
          <p:nvPr/>
        </p:nvCxnSpPr>
        <p:spPr>
          <a:xfrm flipH="1">
            <a:off x="2411760" y="4725144"/>
            <a:ext cx="432048" cy="576064"/>
          </a:xfrm>
          <a:prstGeom prst="straightConnector1">
            <a:avLst/>
          </a:prstGeom>
          <a:ln w="38100">
            <a:solidFill>
              <a:srgbClr val="85C38B"/>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427984" y="4797152"/>
            <a:ext cx="0" cy="504056"/>
          </a:xfrm>
          <a:prstGeom prst="straightConnector1">
            <a:avLst/>
          </a:prstGeom>
          <a:ln w="57150">
            <a:solidFill>
              <a:srgbClr val="85C38B"/>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940152" y="4725144"/>
            <a:ext cx="720080" cy="504056"/>
          </a:xfrm>
          <a:prstGeom prst="straightConnector1">
            <a:avLst/>
          </a:prstGeom>
          <a:ln w="38100">
            <a:solidFill>
              <a:srgbClr val="85C38B"/>
            </a:solidFill>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251520" y="6237312"/>
            <a:ext cx="8640960" cy="369332"/>
          </a:xfrm>
          <a:prstGeom prst="rect">
            <a:avLst/>
          </a:prstGeom>
        </p:spPr>
        <p:txBody>
          <a:bodyPr wrap="square">
            <a:spAutoFit/>
          </a:bodyPr>
          <a:lstStyle/>
          <a:p>
            <a:r>
              <a:rPr lang="be-BY" dirty="0" smtClean="0">
                <a:solidFill>
                  <a:schemeClr val="bg1"/>
                </a:solidFill>
              </a:rPr>
              <a:t>На </a:t>
            </a:r>
            <a:r>
              <a:rPr lang="be-BY" dirty="0">
                <a:solidFill>
                  <a:schemeClr val="bg1"/>
                </a:solidFill>
              </a:rPr>
              <a:t>III ступени </a:t>
            </a:r>
            <a:r>
              <a:rPr lang="be-BY" dirty="0" smtClean="0">
                <a:solidFill>
                  <a:schemeClr val="bg1"/>
                </a:solidFill>
              </a:rPr>
              <a:t>–в </a:t>
            </a:r>
            <a:r>
              <a:rPr lang="be-BY" dirty="0">
                <a:solidFill>
                  <a:schemeClr val="bg1"/>
                </a:solidFill>
              </a:rPr>
              <a:t>вечерних школах, вечерних классах – 3</a:t>
            </a:r>
            <a:r>
              <a:rPr lang="be-BY" dirty="0" smtClean="0">
                <a:solidFill>
                  <a:schemeClr val="bg1"/>
                </a:solidFill>
              </a:rPr>
              <a:t> года</a:t>
            </a:r>
            <a:endParaRPr lang="be-BY" dirty="0">
              <a:solidFill>
                <a:schemeClr val="bg1"/>
              </a:solidFill>
            </a:endParaRPr>
          </a:p>
        </p:txBody>
      </p:sp>
    </p:spTree>
  </p:cSld>
  <p:clrMapOvr>
    <a:masterClrMapping/>
  </p:clrMapOvr>
  <p:transition spd="med">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95536" y="188640"/>
            <a:ext cx="748883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202.</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Система высшего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1268760"/>
            <a:ext cx="8352928" cy="1477328"/>
          </a:xfrm>
          <a:prstGeom prst="rect">
            <a:avLst/>
          </a:prstGeom>
        </p:spPr>
        <p:txBody>
          <a:bodyPr wrap="square">
            <a:spAutoFit/>
          </a:bodyPr>
          <a:lstStyle/>
          <a:p>
            <a:r>
              <a:rPr lang="be-BY" dirty="0" smtClean="0">
                <a:solidFill>
                  <a:schemeClr val="bg1"/>
                </a:solidFill>
              </a:rPr>
              <a:t> </a:t>
            </a:r>
            <a:r>
              <a:rPr lang="be-BY" b="1" dirty="0">
                <a:solidFill>
                  <a:schemeClr val="bg1"/>
                </a:solidFill>
              </a:rPr>
              <a:t>Высшее образование </a:t>
            </a:r>
            <a:r>
              <a:rPr lang="be-BY" dirty="0">
                <a:solidFill>
                  <a:schemeClr val="bg1"/>
                </a:solidFill>
              </a:rPr>
              <a:t>– уровень основного образования, направленный на развитие личности студента, курсанта, слушателя, их интеллектуальных и творческих способностей, получение ими специальной теоретической и практической подготовки, завершающийся присвоением квалификации специалиста с высшим образованием, степени магистра.</a:t>
            </a:r>
          </a:p>
        </p:txBody>
      </p:sp>
      <p:sp>
        <p:nvSpPr>
          <p:cNvPr id="4" name="Прямоугольник 3"/>
          <p:cNvSpPr/>
          <p:nvPr/>
        </p:nvSpPr>
        <p:spPr>
          <a:xfrm>
            <a:off x="467544" y="2780928"/>
            <a:ext cx="8496944" cy="2862322"/>
          </a:xfrm>
          <a:prstGeom prst="rect">
            <a:avLst/>
          </a:prstGeom>
        </p:spPr>
        <p:txBody>
          <a:bodyPr wrap="square">
            <a:spAutoFit/>
          </a:bodyPr>
          <a:lstStyle/>
          <a:p>
            <a:r>
              <a:rPr lang="be-BY" b="1" dirty="0">
                <a:solidFill>
                  <a:schemeClr val="bg1"/>
                </a:solidFill>
              </a:rPr>
              <a:t>Система высшего образования включает в себя</a:t>
            </a:r>
            <a:r>
              <a:rPr lang="be-BY" b="1" dirty="0" smtClean="0">
                <a:solidFill>
                  <a:schemeClr val="bg1"/>
                </a:solidFill>
              </a:rPr>
              <a:t>:</a:t>
            </a:r>
          </a:p>
          <a:p>
            <a:endParaRPr lang="be-BY" b="1" dirty="0">
              <a:solidFill>
                <a:schemeClr val="bg1"/>
              </a:solidFill>
            </a:endParaRPr>
          </a:p>
          <a:p>
            <a:r>
              <a:rPr lang="be-BY" dirty="0" smtClean="0">
                <a:solidFill>
                  <a:schemeClr val="bg1"/>
                </a:solidFill>
              </a:rPr>
              <a:t>-участников </a:t>
            </a:r>
            <a:r>
              <a:rPr lang="be-BY" dirty="0">
                <a:solidFill>
                  <a:schemeClr val="bg1"/>
                </a:solidFill>
              </a:rPr>
              <a:t>образовательного процесса при реализации образовательных программ высшего образования;</a:t>
            </a:r>
          </a:p>
          <a:p>
            <a:r>
              <a:rPr lang="be-BY" dirty="0" smtClean="0">
                <a:solidFill>
                  <a:schemeClr val="bg1"/>
                </a:solidFill>
              </a:rPr>
              <a:t>-образовательные </a:t>
            </a:r>
            <a:r>
              <a:rPr lang="be-BY" dirty="0">
                <a:solidFill>
                  <a:schemeClr val="bg1"/>
                </a:solidFill>
              </a:rPr>
              <a:t>программы высшего образования;</a:t>
            </a:r>
          </a:p>
          <a:p>
            <a:r>
              <a:rPr lang="be-BY" dirty="0" smtClean="0">
                <a:solidFill>
                  <a:schemeClr val="bg1"/>
                </a:solidFill>
              </a:rPr>
              <a:t>-учреждения </a:t>
            </a:r>
            <a:r>
              <a:rPr lang="be-BY" dirty="0">
                <a:solidFill>
                  <a:schemeClr val="bg1"/>
                </a:solidFill>
              </a:rPr>
              <a:t>высшего образования;</a:t>
            </a:r>
          </a:p>
          <a:p>
            <a:r>
              <a:rPr lang="be-BY" dirty="0" smtClean="0">
                <a:solidFill>
                  <a:schemeClr val="bg1"/>
                </a:solidFill>
              </a:rPr>
              <a:t>-государственные </a:t>
            </a:r>
            <a:r>
              <a:rPr lang="be-BY" dirty="0">
                <a:solidFill>
                  <a:schemeClr val="bg1"/>
                </a:solidFill>
              </a:rPr>
              <a:t>организации образования, обеспечивающие функционирование системы высшего образования;</a:t>
            </a:r>
          </a:p>
          <a:p>
            <a:r>
              <a:rPr lang="be-BY" dirty="0" smtClean="0">
                <a:solidFill>
                  <a:schemeClr val="bg1"/>
                </a:solidFill>
              </a:rPr>
              <a:t>-учебно-методические </a:t>
            </a:r>
            <a:r>
              <a:rPr lang="be-BY" dirty="0">
                <a:solidFill>
                  <a:schemeClr val="bg1"/>
                </a:solidFill>
              </a:rPr>
              <a:t>объединения в сфере высшего образования</a:t>
            </a:r>
            <a:r>
              <a:rPr lang="be-BY" dirty="0" smtClean="0">
                <a:solidFill>
                  <a:schemeClr val="bg1"/>
                </a:solidFill>
              </a:rPr>
              <a:t>;</a:t>
            </a:r>
          </a:p>
          <a:p>
            <a:endParaRPr lang="be-BY" dirty="0"/>
          </a:p>
        </p:txBody>
      </p:sp>
      <p:sp>
        <p:nvSpPr>
          <p:cNvPr id="5" name="Прямоугольник 4"/>
          <p:cNvSpPr/>
          <p:nvPr/>
        </p:nvSpPr>
        <p:spPr>
          <a:xfrm>
            <a:off x="467544" y="5301208"/>
            <a:ext cx="8136904" cy="646331"/>
          </a:xfrm>
          <a:prstGeom prst="rect">
            <a:avLst/>
          </a:prstGeom>
        </p:spPr>
        <p:txBody>
          <a:bodyPr wrap="square">
            <a:spAutoFit/>
          </a:bodyPr>
          <a:lstStyle/>
          <a:p>
            <a:r>
              <a:rPr lang="be-BY" dirty="0" smtClean="0">
                <a:solidFill>
                  <a:schemeClr val="bg1"/>
                </a:solidFill>
              </a:rPr>
              <a:t>-организации</a:t>
            </a:r>
            <a:r>
              <a:rPr lang="be-BY" dirty="0">
                <a:solidFill>
                  <a:schemeClr val="bg1"/>
                </a:solidFill>
              </a:rPr>
              <a:t>, обеспечивающие проведение практических занятий, прохождение практики студентами, курсантами, слушателями;</a:t>
            </a:r>
          </a:p>
        </p:txBody>
      </p:sp>
    </p:spTree>
  </p:cSld>
  <p:clrMapOvr>
    <a:masterClrMapping/>
  </p:clrMapOvr>
  <p:transition spd="med">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24936" cy="2031325"/>
          </a:xfrm>
          <a:prstGeom prst="rect">
            <a:avLst/>
          </a:prstGeom>
        </p:spPr>
        <p:txBody>
          <a:bodyPr wrap="square">
            <a:spAutoFit/>
          </a:bodyPr>
          <a:lstStyle/>
          <a:p>
            <a:r>
              <a:rPr lang="be-BY" dirty="0" smtClean="0">
                <a:solidFill>
                  <a:schemeClr val="bg1"/>
                </a:solidFill>
              </a:rPr>
              <a:t>-организации </a:t>
            </a:r>
            <a:r>
              <a:rPr lang="be-BY" dirty="0">
                <a:solidFill>
                  <a:schemeClr val="bg1"/>
                </a:solidFill>
              </a:rPr>
              <a:t>– заказчики кадров;</a:t>
            </a:r>
          </a:p>
          <a:p>
            <a:r>
              <a:rPr lang="be-BY" dirty="0" smtClean="0">
                <a:solidFill>
                  <a:schemeClr val="bg1"/>
                </a:solidFill>
              </a:rPr>
              <a:t>- </a:t>
            </a:r>
            <a:r>
              <a:rPr lang="be-BY" dirty="0">
                <a:solidFill>
                  <a:schemeClr val="bg1"/>
                </a:solidFill>
              </a:rPr>
              <a:t>государственные органы, подчиненные и (или) подотчетные Президенту Республики Беларусь, Национальную академию наук Беларуси, республиканские органы государственного управления, иные государственные организации, подчиненные Правительству Республики Беларусь, иные организации и физических лиц в пределах их полномочий в сфере высшего образования.</a:t>
            </a:r>
          </a:p>
        </p:txBody>
      </p:sp>
      <p:sp>
        <p:nvSpPr>
          <p:cNvPr id="59393" name="Rectangle 1"/>
          <p:cNvSpPr>
            <a:spLocks noChangeArrowheads="1"/>
          </p:cNvSpPr>
          <p:nvPr/>
        </p:nvSpPr>
        <p:spPr bwMode="auto">
          <a:xfrm>
            <a:off x="395536" y="2708920"/>
            <a:ext cx="784887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Высшее образование подразделяется на 2</a:t>
            </a:r>
            <a:r>
              <a:rPr kumimoji="0" lang="be-BY" b="1" i="0" u="none" strike="noStrike" cap="none" normalizeH="0" dirty="0" smtClean="0">
                <a:ln>
                  <a:noFill/>
                </a:ln>
                <a:solidFill>
                  <a:schemeClr val="bg1"/>
                </a:solidFill>
                <a:effectLst/>
                <a:latin typeface="Calibri" pitchFamily="34" charset="0"/>
                <a:ea typeface="Calibri" pitchFamily="34" charset="0"/>
                <a:cs typeface="Times New Roman" pitchFamily="18" charset="0"/>
              </a:rPr>
              <a:t> </a:t>
            </a:r>
            <a:r>
              <a:rPr kumimoji="0" lang="be-BY"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ступени: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strike="noStrike" cap="none" normalizeH="0" baseline="0" dirty="0" smtClean="0">
                <a:ln>
                  <a:noFill/>
                </a:ln>
                <a:solidFill>
                  <a:schemeClr val="bg1"/>
                </a:solidFill>
                <a:effectLst/>
                <a:ea typeface="Calibri" pitchFamily="34" charset="0"/>
                <a:cs typeface="Times New Roman" pitchFamily="18" charset="0"/>
              </a:rPr>
              <a:t>      </a:t>
            </a:r>
            <a:r>
              <a:rPr kumimoji="0" lang="be-BY" b="0" i="0" u="sng" strike="noStrike" cap="none" normalizeH="0" baseline="0" dirty="0" smtClean="0">
                <a:ln>
                  <a:noFill/>
                </a:ln>
                <a:solidFill>
                  <a:schemeClr val="bg1"/>
                </a:solidFill>
                <a:effectLst/>
                <a:ea typeface="Calibri" pitchFamily="34" charset="0"/>
                <a:cs typeface="Times New Roman" pitchFamily="18" charset="0"/>
              </a:rPr>
              <a:t>На 1 ступени высшего образования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обеспечивается подготовка специалистов, обладающих фундаментальными и специальными знаниями, умениями и навыками, с присвоением квалификации специалиста с высшим образованием.</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solidFill>
                <a:effectLst/>
                <a:ea typeface="Calibri" pitchFamily="34" charset="0"/>
                <a:cs typeface="Times New Roman" pitchFamily="18" charset="0"/>
              </a:rPr>
              <a:t>      </a:t>
            </a:r>
            <a:r>
              <a:rPr kumimoji="0" lang="be-BY" b="0" i="0" u="sng" strike="noStrike" cap="none" normalizeH="0" baseline="0" dirty="0" smtClean="0">
                <a:ln>
                  <a:noFill/>
                </a:ln>
                <a:solidFill>
                  <a:schemeClr val="bg1"/>
                </a:solidFill>
                <a:effectLst/>
                <a:ea typeface="Calibri" pitchFamily="34" charset="0"/>
                <a:cs typeface="Times New Roman" pitchFamily="18" charset="0"/>
              </a:rPr>
              <a:t>На 2 ступени высшего образования </a:t>
            </a:r>
            <a:r>
              <a:rPr kumimoji="0" lang="be-BY" b="0" i="0" u="none" strike="noStrike" cap="none" normalizeH="0" baseline="0" dirty="0" smtClean="0">
                <a:ln>
                  <a:noFill/>
                </a:ln>
                <a:solidFill>
                  <a:schemeClr val="bg1"/>
                </a:solidFill>
                <a:effectLst/>
                <a:ea typeface="Calibri" pitchFamily="34" charset="0"/>
                <a:cs typeface="Times New Roman" pitchFamily="18" charset="0"/>
              </a:rPr>
              <a:t>(магистратура) обеспечиваются углубленная подготовка специалиста, формирование знаний, умений и навыков научно-педагогической и научно-исследовательской работы с присвоением степени магистра.</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1384995"/>
          </a:xfrm>
          <a:prstGeom prst="rect">
            <a:avLst/>
          </a:prstGeom>
        </p:spPr>
        <p:txBody>
          <a:bodyPr wrap="square">
            <a:spAutoFit/>
          </a:bodyPr>
          <a:lstStyle/>
          <a:p>
            <a:r>
              <a:rPr lang="be-BY" sz="2800" b="1" dirty="0"/>
              <a:t>Статья 228. </a:t>
            </a:r>
            <a:endParaRPr lang="be-BY" sz="2800" b="1" dirty="0" smtClean="0"/>
          </a:p>
          <a:p>
            <a:r>
              <a:rPr lang="be-BY" sz="2800" b="1" u="sng" dirty="0" smtClean="0"/>
              <a:t>Система </a:t>
            </a:r>
            <a:r>
              <a:rPr lang="be-BY" sz="2800" b="1" u="sng" dirty="0"/>
              <a:t>дополнительного образования детей и молодежи</a:t>
            </a:r>
            <a:endParaRPr lang="be-BY" sz="2800" u="sng" dirty="0"/>
          </a:p>
        </p:txBody>
      </p:sp>
      <p:sp>
        <p:nvSpPr>
          <p:cNvPr id="3" name="Прямоугольник 2"/>
          <p:cNvSpPr/>
          <p:nvPr/>
        </p:nvSpPr>
        <p:spPr>
          <a:xfrm>
            <a:off x="395536" y="1844824"/>
            <a:ext cx="8424936" cy="1754326"/>
          </a:xfrm>
          <a:prstGeom prst="rect">
            <a:avLst/>
          </a:prstGeom>
        </p:spPr>
        <p:txBody>
          <a:bodyPr wrap="square">
            <a:spAutoFit/>
          </a:bodyPr>
          <a:lstStyle/>
          <a:p>
            <a:r>
              <a:rPr lang="be-BY" b="1" dirty="0">
                <a:solidFill>
                  <a:schemeClr val="bg1"/>
                </a:solidFill>
              </a:rPr>
              <a:t>Дополнительное образование детей и молодежи </a:t>
            </a:r>
            <a:r>
              <a:rPr lang="be-BY" dirty="0">
                <a:solidFill>
                  <a:schemeClr val="bg1"/>
                </a:solidFill>
              </a:rPr>
              <a:t>– вид дополнительного образования, направленный на развитие личности воспитанника, формирование и развитие его творческих способностей, удовлетворение его индивидуальных потребностей в интеллектуальном, нравственном, физическом совершенствовании, адаптацию к жизни в обществе, организацию свободного времени, профессиональную ориентацию.</a:t>
            </a:r>
          </a:p>
        </p:txBody>
      </p:sp>
      <p:sp>
        <p:nvSpPr>
          <p:cNvPr id="4" name="Прямоугольник 3"/>
          <p:cNvSpPr/>
          <p:nvPr/>
        </p:nvSpPr>
        <p:spPr>
          <a:xfrm>
            <a:off x="467544" y="3861048"/>
            <a:ext cx="8136904" cy="2308324"/>
          </a:xfrm>
          <a:prstGeom prst="rect">
            <a:avLst/>
          </a:prstGeom>
        </p:spPr>
        <p:txBody>
          <a:bodyPr wrap="square">
            <a:spAutoFit/>
          </a:bodyPr>
          <a:lstStyle/>
          <a:p>
            <a:r>
              <a:rPr lang="be-BY" b="1" dirty="0">
                <a:solidFill>
                  <a:schemeClr val="bg1"/>
                </a:solidFill>
              </a:rPr>
              <a:t>Система дополнительного образования детей и молодежи включает в себя:</a:t>
            </a:r>
          </a:p>
          <a:p>
            <a:endParaRPr lang="be-BY" dirty="0" smtClean="0">
              <a:solidFill>
                <a:schemeClr val="bg1"/>
              </a:solidFill>
            </a:endParaRPr>
          </a:p>
          <a:p>
            <a:r>
              <a:rPr lang="be-BY" dirty="0" smtClean="0">
                <a:solidFill>
                  <a:schemeClr val="bg1"/>
                </a:solidFill>
              </a:rPr>
              <a:t>-участников </a:t>
            </a:r>
            <a:r>
              <a:rPr lang="be-BY" dirty="0">
                <a:solidFill>
                  <a:schemeClr val="bg1"/>
                </a:solidFill>
              </a:rPr>
              <a:t>образовательного процесса при реализации образовательной программы дополнительного образования детей и молодежи;</a:t>
            </a:r>
          </a:p>
          <a:p>
            <a:r>
              <a:rPr lang="be-BY" dirty="0" smtClean="0">
                <a:solidFill>
                  <a:schemeClr val="bg1"/>
                </a:solidFill>
              </a:rPr>
              <a:t>-образовательную </a:t>
            </a:r>
            <a:r>
              <a:rPr lang="be-BY" dirty="0">
                <a:solidFill>
                  <a:schemeClr val="bg1"/>
                </a:solidFill>
              </a:rPr>
              <a:t>программу дополнительного образования детей и молодежи;</a:t>
            </a:r>
          </a:p>
          <a:p>
            <a:r>
              <a:rPr lang="be-BY" dirty="0" smtClean="0">
                <a:solidFill>
                  <a:schemeClr val="bg1"/>
                </a:solidFill>
              </a:rPr>
              <a:t>-учреждения </a:t>
            </a:r>
            <a:r>
              <a:rPr lang="be-BY" dirty="0">
                <a:solidFill>
                  <a:schemeClr val="bg1"/>
                </a:solidFill>
              </a:rPr>
              <a:t>дополнительного образования детей и молодежи;</a:t>
            </a:r>
          </a:p>
        </p:txBody>
      </p:sp>
    </p:spTree>
  </p:cSld>
  <p:clrMapOvr>
    <a:masterClrMapping/>
  </p:clrMapOvr>
  <p:transition spd="med">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96944" cy="2308324"/>
          </a:xfrm>
          <a:prstGeom prst="rect">
            <a:avLst/>
          </a:prstGeom>
        </p:spPr>
        <p:txBody>
          <a:bodyPr wrap="square">
            <a:spAutoFit/>
          </a:bodyPr>
          <a:lstStyle/>
          <a:p>
            <a:pPr>
              <a:buFontTx/>
              <a:buChar char="-"/>
            </a:pPr>
            <a:r>
              <a:rPr lang="be-BY" dirty="0" smtClean="0">
                <a:solidFill>
                  <a:schemeClr val="bg1"/>
                </a:solidFill>
              </a:rPr>
              <a:t>иные </a:t>
            </a:r>
            <a:r>
              <a:rPr lang="be-BY" dirty="0">
                <a:solidFill>
                  <a:schemeClr val="bg1"/>
                </a:solidFill>
              </a:rPr>
              <a:t>учреждения образования, реализующие образовательную программу дополнительного образования детей и молодежи;</a:t>
            </a:r>
          </a:p>
          <a:p>
            <a:pPr>
              <a:buFontTx/>
              <a:buChar char="-"/>
            </a:pPr>
            <a:r>
              <a:rPr lang="be-BY" dirty="0" smtClean="0">
                <a:solidFill>
                  <a:schemeClr val="bg1"/>
                </a:solidFill>
              </a:rPr>
              <a:t> </a:t>
            </a:r>
            <a:r>
              <a:rPr lang="be-BY" dirty="0">
                <a:solidFill>
                  <a:schemeClr val="bg1"/>
                </a:solidFill>
              </a:rPr>
              <a:t>иные организации, которым в соответствии с законодательством предоставлено право осуществлять образовательную деятельность, реализующие образовательную программу дополнительного образования детей и молодежи;</a:t>
            </a:r>
          </a:p>
          <a:p>
            <a:r>
              <a:rPr lang="be-BY" dirty="0" smtClean="0">
                <a:solidFill>
                  <a:schemeClr val="bg1"/>
                </a:solidFill>
              </a:rPr>
              <a:t>-государственные </a:t>
            </a:r>
            <a:r>
              <a:rPr lang="be-BY" dirty="0">
                <a:solidFill>
                  <a:schemeClr val="bg1"/>
                </a:solidFill>
              </a:rPr>
              <a:t>организации образования, обеспечивающие функционирование системы дополнительного образования детей и молодежи;</a:t>
            </a:r>
          </a:p>
        </p:txBody>
      </p:sp>
      <p:sp>
        <p:nvSpPr>
          <p:cNvPr id="60417" name="Rectangle 1"/>
          <p:cNvSpPr>
            <a:spLocks noChangeArrowheads="1"/>
          </p:cNvSpPr>
          <p:nvPr/>
        </p:nvSpPr>
        <p:spPr bwMode="auto">
          <a:xfrm>
            <a:off x="467544" y="3212976"/>
            <a:ext cx="82089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0" i="0" u="sng" strike="noStrike" cap="none" normalizeH="0" baseline="0" dirty="0" smtClean="0">
                <a:ln>
                  <a:noFill/>
                </a:ln>
                <a:solidFill>
                  <a:schemeClr val="bg1"/>
                </a:solidFill>
                <a:effectLst/>
                <a:ea typeface="Calibri" pitchFamily="34" charset="0"/>
                <a:cs typeface="Times New Roman" pitchFamily="18" charset="0"/>
              </a:rPr>
              <a:t>Срок получения дополнительного образования детей и молодежи определяется </a:t>
            </a:r>
            <a:r>
              <a:rPr kumimoji="0" lang="be-BY" b="0" i="0" u="none" strike="noStrike" cap="none" normalizeH="0" baseline="0" dirty="0" smtClean="0">
                <a:ln>
                  <a:noFill/>
                </a:ln>
                <a:solidFill>
                  <a:schemeClr val="bg1"/>
                </a:solidFill>
                <a:effectLst/>
                <a:ea typeface="Calibri" pitchFamily="34" charset="0"/>
                <a:cs typeface="Times New Roman" pitchFamily="18" charset="0"/>
              </a:rPr>
              <a:t>учебно-программной документацией образовательной программы дополнительного образования детей и молодежи по соответствующему профилю.</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23528" y="260648"/>
            <a:ext cx="856895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231.</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Учреждения дополнительного образования детей и молодежи</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95536" y="1772816"/>
            <a:ext cx="8352928" cy="2031325"/>
          </a:xfrm>
          <a:prstGeom prst="rect">
            <a:avLst/>
          </a:prstGeom>
        </p:spPr>
        <p:txBody>
          <a:bodyPr wrap="square">
            <a:spAutoFit/>
          </a:bodyPr>
          <a:lstStyle/>
          <a:p>
            <a:r>
              <a:rPr lang="be-BY" b="1" dirty="0">
                <a:solidFill>
                  <a:schemeClr val="bg1"/>
                </a:solidFill>
              </a:rPr>
              <a:t>Учреждение дополнительного образования детей и молодежи </a:t>
            </a:r>
            <a:r>
              <a:rPr lang="be-BY" dirty="0">
                <a:solidFill>
                  <a:schemeClr val="bg1"/>
                </a:solidFill>
              </a:rPr>
              <a:t>– учреждение образования, которое реализует образовательную программу дополнительного образования детей и молодежи, программу воспитания и защиты прав и законных интересов детей, находящихся в социально опасном положении, а также может реализовывать образовательную программу профессиональной подготовки рабочих (служащих), программу воспитания детей, нуждающихся в оздоровлении.</a:t>
            </a:r>
          </a:p>
        </p:txBody>
      </p:sp>
      <p:sp>
        <p:nvSpPr>
          <p:cNvPr id="4" name="Прямоугольник 3"/>
          <p:cNvSpPr/>
          <p:nvPr/>
        </p:nvSpPr>
        <p:spPr>
          <a:xfrm>
            <a:off x="1619672" y="4149080"/>
            <a:ext cx="5904656" cy="792088"/>
          </a:xfrm>
          <a:prstGeom prst="rect">
            <a:avLst/>
          </a:prstGeom>
          <a:solidFill>
            <a:schemeClr val="tx2">
              <a:lumMod val="90000"/>
            </a:schemeClr>
          </a:solidFill>
          <a:ln>
            <a:solidFill>
              <a:schemeClr val="accent6">
                <a:lumMod val="50000"/>
              </a:schemeClr>
            </a:solidFill>
          </a:ln>
          <a:effectLst>
            <a:glow rad="101600">
              <a:srgbClr val="27057D">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27057D"/>
                </a:solidFill>
              </a:rPr>
              <a:t>Учреждения дополнительного образования  детей и молодёжи могут быть следующих видов:</a:t>
            </a:r>
            <a:endParaRPr lang="be-BY" b="1" dirty="0">
              <a:solidFill>
                <a:srgbClr val="27057D"/>
              </a:solidFill>
            </a:endParaRPr>
          </a:p>
        </p:txBody>
      </p:sp>
      <p:sp>
        <p:nvSpPr>
          <p:cNvPr id="5" name="Прямоугольник 4"/>
          <p:cNvSpPr/>
          <p:nvPr/>
        </p:nvSpPr>
        <p:spPr>
          <a:xfrm>
            <a:off x="755576" y="5445224"/>
            <a:ext cx="2808312" cy="504056"/>
          </a:xfrm>
          <a:prstGeom prst="rect">
            <a:avLst/>
          </a:prstGeom>
          <a:solidFill>
            <a:schemeClr val="tx2">
              <a:lumMod val="90000"/>
            </a:schemeClr>
          </a:solidFill>
          <a:ln>
            <a:solidFill>
              <a:schemeClr val="accent6">
                <a:lumMod val="50000"/>
              </a:schemeClr>
            </a:solidFill>
          </a:ln>
          <a:effectLst>
            <a:glow rad="101600">
              <a:srgbClr val="27057D">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27057D"/>
                </a:solidFill>
              </a:rPr>
              <a:t>Центр (дворец)</a:t>
            </a:r>
            <a:endParaRPr lang="be-BY" dirty="0">
              <a:solidFill>
                <a:srgbClr val="27057D"/>
              </a:solidFill>
            </a:endParaRPr>
          </a:p>
        </p:txBody>
      </p:sp>
      <p:sp>
        <p:nvSpPr>
          <p:cNvPr id="6" name="Прямоугольник 5"/>
          <p:cNvSpPr/>
          <p:nvPr/>
        </p:nvSpPr>
        <p:spPr>
          <a:xfrm>
            <a:off x="5148064" y="5517232"/>
            <a:ext cx="3240360" cy="504056"/>
          </a:xfrm>
          <a:prstGeom prst="rect">
            <a:avLst/>
          </a:prstGeom>
          <a:solidFill>
            <a:schemeClr val="tx2">
              <a:lumMod val="90000"/>
            </a:schemeClr>
          </a:solidFill>
          <a:ln>
            <a:solidFill>
              <a:schemeClr val="accent6">
                <a:lumMod val="50000"/>
              </a:schemeClr>
            </a:solidFill>
          </a:ln>
          <a:effectLst>
            <a:glow rad="101600">
              <a:srgbClr val="27057D">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27057D"/>
                </a:solidFill>
              </a:rPr>
              <a:t>Детская школа искусств</a:t>
            </a:r>
            <a:endParaRPr lang="be-BY" dirty="0">
              <a:solidFill>
                <a:srgbClr val="27057D"/>
              </a:solidFill>
            </a:endParaRPr>
          </a:p>
        </p:txBody>
      </p:sp>
      <p:cxnSp>
        <p:nvCxnSpPr>
          <p:cNvPr id="8" name="Прямая со стрелкой 7"/>
          <p:cNvCxnSpPr/>
          <p:nvPr/>
        </p:nvCxnSpPr>
        <p:spPr>
          <a:xfrm flipH="1">
            <a:off x="2555776" y="4941168"/>
            <a:ext cx="1152128" cy="360040"/>
          </a:xfrm>
          <a:prstGeom prst="straightConnector1">
            <a:avLst/>
          </a:prstGeom>
          <a:ln w="38100">
            <a:solidFill>
              <a:srgbClr val="27057D"/>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076056" y="4941168"/>
            <a:ext cx="1080120" cy="432048"/>
          </a:xfrm>
          <a:prstGeom prst="straightConnector1">
            <a:avLst/>
          </a:prstGeom>
          <a:ln w="38100">
            <a:solidFill>
              <a:srgbClr val="27057D"/>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424936" cy="923330"/>
          </a:xfrm>
          <a:prstGeom prst="rect">
            <a:avLst/>
          </a:prstGeom>
        </p:spPr>
        <p:txBody>
          <a:bodyPr wrap="square">
            <a:spAutoFit/>
          </a:bodyPr>
          <a:lstStyle/>
          <a:p>
            <a:r>
              <a:rPr lang="be-BY" b="1" dirty="0" smtClean="0">
                <a:solidFill>
                  <a:schemeClr val="bg1">
                    <a:lumMod val="95000"/>
                    <a:lumOff val="5000"/>
                  </a:schemeClr>
                </a:solidFill>
              </a:rPr>
              <a:t>Получение </a:t>
            </a:r>
            <a:r>
              <a:rPr lang="be-BY" b="1" dirty="0">
                <a:solidFill>
                  <a:schemeClr val="bg1">
                    <a:lumMod val="95000"/>
                    <a:lumOff val="5000"/>
                  </a:schemeClr>
                </a:solidFill>
              </a:rPr>
              <a:t>образования </a:t>
            </a:r>
            <a:r>
              <a:rPr lang="be-BY" dirty="0">
                <a:solidFill>
                  <a:schemeClr val="bg1">
                    <a:lumMod val="95000"/>
                    <a:lumOff val="5000"/>
                  </a:schemeClr>
                </a:solidFill>
              </a:rPr>
              <a:t>– освоение содержания образовательной программы и в случаях, предусмотренных настоящим Кодексом, подтвержденное документом об образовании или документом об обучении</a:t>
            </a:r>
          </a:p>
        </p:txBody>
      </p:sp>
      <p:sp>
        <p:nvSpPr>
          <p:cNvPr id="3" name="Прямоугольник 2"/>
          <p:cNvSpPr/>
          <p:nvPr/>
        </p:nvSpPr>
        <p:spPr>
          <a:xfrm>
            <a:off x="395536" y="1916832"/>
            <a:ext cx="8352928" cy="2031325"/>
          </a:xfrm>
          <a:prstGeom prst="rect">
            <a:avLst/>
          </a:prstGeom>
        </p:spPr>
        <p:txBody>
          <a:bodyPr wrap="square">
            <a:spAutoFit/>
          </a:bodyPr>
          <a:lstStyle/>
          <a:p>
            <a:r>
              <a:rPr lang="be-BY" b="1" dirty="0" smtClean="0">
                <a:solidFill>
                  <a:schemeClr val="bg1">
                    <a:lumMod val="95000"/>
                    <a:lumOff val="5000"/>
                  </a:schemeClr>
                </a:solidFill>
              </a:rPr>
              <a:t>Получение </a:t>
            </a:r>
            <a:r>
              <a:rPr lang="be-BY" b="1" dirty="0">
                <a:solidFill>
                  <a:schemeClr val="bg1">
                    <a:lumMod val="95000"/>
                    <a:lumOff val="5000"/>
                  </a:schemeClr>
                </a:solidFill>
              </a:rPr>
              <a:t>образования на дому </a:t>
            </a:r>
            <a:r>
              <a:rPr lang="be-BY" dirty="0">
                <a:solidFill>
                  <a:schemeClr val="bg1">
                    <a:lumMod val="95000"/>
                    <a:lumOff val="5000"/>
                  </a:schemeClr>
                </a:solidFill>
              </a:rPr>
              <a:t>– организация образовательного процесса, при которой освоение содержания образовательных программ общего среднего образования, образовательных программ профессионально-технического образования, специального образования, дополнительного образования детей и молодежи, профессиональной подготовки рабочих (служащих) обучающимся, который временно или постоянно не может посещать учреждение образования, осуществляется на дому</a:t>
            </a:r>
          </a:p>
        </p:txBody>
      </p:sp>
      <p:sp>
        <p:nvSpPr>
          <p:cNvPr id="4" name="Прямоугольник 3"/>
          <p:cNvSpPr/>
          <p:nvPr/>
        </p:nvSpPr>
        <p:spPr>
          <a:xfrm>
            <a:off x="467544" y="4365104"/>
            <a:ext cx="7704856" cy="1477328"/>
          </a:xfrm>
          <a:prstGeom prst="rect">
            <a:avLst/>
          </a:prstGeom>
        </p:spPr>
        <p:txBody>
          <a:bodyPr wrap="square">
            <a:spAutoFit/>
          </a:bodyPr>
          <a:lstStyle/>
          <a:p>
            <a:r>
              <a:rPr lang="be-BY" b="1" dirty="0" smtClean="0">
                <a:solidFill>
                  <a:schemeClr val="bg1">
                    <a:lumMod val="95000"/>
                    <a:lumOff val="5000"/>
                  </a:schemeClr>
                </a:solidFill>
              </a:rPr>
              <a:t>Учебно-методическое </a:t>
            </a:r>
            <a:r>
              <a:rPr lang="be-BY" b="1" dirty="0">
                <a:solidFill>
                  <a:schemeClr val="bg1">
                    <a:lumMod val="95000"/>
                    <a:lumOff val="5000"/>
                  </a:schemeClr>
                </a:solidFill>
              </a:rPr>
              <a:t>объединение в сфере образования </a:t>
            </a:r>
            <a:r>
              <a:rPr lang="be-BY" dirty="0">
                <a:solidFill>
                  <a:schemeClr val="bg1">
                    <a:lumMod val="95000"/>
                    <a:lumOff val="5000"/>
                  </a:schemeClr>
                </a:solidFill>
              </a:rPr>
              <a:t>– совещательный орган, создаваемый на общественных началах в целях выработки предложений по вопросам совершенствования научно-методического обеспечения образования, подготовки специалистов, рабочих, служащих;</a:t>
            </a:r>
          </a:p>
        </p:txBody>
      </p:sp>
    </p:spTree>
  </p:cSld>
  <p:clrMapOvr>
    <a:masterClrMapping/>
  </p:clrMapOvr>
  <p:transition spd="med">
    <p:pull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60040" y="620688"/>
            <a:ext cx="846043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Центр (дворец) </a:t>
            </a:r>
            <a:r>
              <a:rPr kumimoji="0" lang="be-BY" b="0" i="0" u="none" strike="noStrike" cap="none" normalizeH="0" baseline="0" dirty="0" smtClean="0">
                <a:ln>
                  <a:noFill/>
                </a:ln>
                <a:solidFill>
                  <a:schemeClr val="bg1"/>
                </a:solidFill>
                <a:effectLst/>
                <a:ea typeface="Calibri" pitchFamily="34" charset="0"/>
                <a:cs typeface="Times New Roman" pitchFamily="18" charset="0"/>
              </a:rPr>
              <a:t>– учреждение дополнительного образования детей и молодежи, которое реализует образовательную программу дополнительного образования детей и молодежи по одному или нескольким профилям, программу воспитания и защиты прав и законных интересов детей, находящихся в социально опасном положении, а также может реализовывать образовательную программу профессиональной подготовки рабочих (служащих), программу воспитания детей, нуждающихся в оздоровлении.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solidFill>
                <a:effectLst/>
                <a:ea typeface="Calibri" pitchFamily="34" charset="0"/>
                <a:cs typeface="Times New Roman" pitchFamily="18" charset="0"/>
              </a:rPr>
              <a:t>Детская школа искусств </a:t>
            </a:r>
            <a:r>
              <a:rPr kumimoji="0" lang="be-BY" b="0" i="0" u="none" strike="noStrike" cap="none" normalizeH="0" baseline="0" dirty="0" smtClean="0">
                <a:ln>
                  <a:noFill/>
                </a:ln>
                <a:solidFill>
                  <a:schemeClr val="bg1"/>
                </a:solidFill>
                <a:effectLst/>
                <a:ea typeface="Calibri" pitchFamily="34" charset="0"/>
                <a:cs typeface="Times New Roman" pitchFamily="18" charset="0"/>
              </a:rPr>
              <a:t>– учреждение дополнительного образования детей и молодежи, которое реализует образовательную программу дополнительного образования детей и молодежи художественного профиля в сфере культуры с изучением учебных предметов, учебных дисциплин на повышенном уровне.</a:t>
            </a:r>
            <a:endParaRPr kumimoji="0" lang="be-BY"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467544" y="260648"/>
            <a:ext cx="592816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256.</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Система специального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1196752"/>
            <a:ext cx="8280920" cy="923330"/>
          </a:xfrm>
          <a:prstGeom prst="rect">
            <a:avLst/>
          </a:prstGeom>
        </p:spPr>
        <p:txBody>
          <a:bodyPr wrap="square">
            <a:spAutoFit/>
          </a:bodyPr>
          <a:lstStyle/>
          <a:p>
            <a:r>
              <a:rPr lang="be-BY" u="sng" dirty="0">
                <a:solidFill>
                  <a:schemeClr val="bg1"/>
                </a:solidFill>
              </a:rPr>
              <a:t>Специальное образование направлено на </a:t>
            </a:r>
            <a:r>
              <a:rPr lang="be-BY" dirty="0">
                <a:solidFill>
                  <a:schemeClr val="bg1"/>
                </a:solidFill>
              </a:rPr>
              <a:t>подготовку лиц с особенностями психофизического развития к трудовой деятельности, семейной жизни, их социализацию и интеграцию в общество.</a:t>
            </a:r>
          </a:p>
        </p:txBody>
      </p:sp>
      <p:sp>
        <p:nvSpPr>
          <p:cNvPr id="4" name="Прямоугольник 3"/>
          <p:cNvSpPr/>
          <p:nvPr/>
        </p:nvSpPr>
        <p:spPr>
          <a:xfrm>
            <a:off x="395536" y="2132856"/>
            <a:ext cx="8748464" cy="4524315"/>
          </a:xfrm>
          <a:prstGeom prst="rect">
            <a:avLst/>
          </a:prstGeom>
        </p:spPr>
        <p:txBody>
          <a:bodyPr wrap="square">
            <a:spAutoFit/>
          </a:bodyPr>
          <a:lstStyle/>
          <a:p>
            <a:r>
              <a:rPr lang="be-BY" b="1" dirty="0">
                <a:solidFill>
                  <a:schemeClr val="bg1"/>
                </a:solidFill>
              </a:rPr>
              <a:t>Система специального образования включает в себя:</a:t>
            </a:r>
          </a:p>
          <a:p>
            <a:pPr>
              <a:buFont typeface="Wingdings" pitchFamily="2" charset="2"/>
              <a:buChar char="v"/>
            </a:pPr>
            <a:r>
              <a:rPr lang="be-BY" dirty="0" smtClean="0">
                <a:solidFill>
                  <a:schemeClr val="bg1"/>
                </a:solidFill>
              </a:rPr>
              <a:t>участников </a:t>
            </a:r>
            <a:r>
              <a:rPr lang="be-BY" dirty="0">
                <a:solidFill>
                  <a:schemeClr val="bg1"/>
                </a:solidFill>
              </a:rPr>
              <a:t>образовательного процесса при реализации образовательных программ специального образования;</a:t>
            </a:r>
          </a:p>
          <a:p>
            <a:pPr>
              <a:buFont typeface="Wingdings" pitchFamily="2" charset="2"/>
              <a:buChar char="v"/>
            </a:pPr>
            <a:r>
              <a:rPr lang="be-BY" dirty="0" smtClean="0">
                <a:solidFill>
                  <a:schemeClr val="bg1"/>
                </a:solidFill>
              </a:rPr>
              <a:t>образовательные </a:t>
            </a:r>
            <a:r>
              <a:rPr lang="be-BY" dirty="0">
                <a:solidFill>
                  <a:schemeClr val="bg1"/>
                </a:solidFill>
              </a:rPr>
              <a:t>программы специального образования;</a:t>
            </a:r>
          </a:p>
          <a:p>
            <a:pPr>
              <a:buFont typeface="Wingdings" pitchFamily="2" charset="2"/>
              <a:buChar char="v"/>
            </a:pPr>
            <a:r>
              <a:rPr lang="be-BY" dirty="0" smtClean="0">
                <a:solidFill>
                  <a:schemeClr val="bg1"/>
                </a:solidFill>
              </a:rPr>
              <a:t>учреждения </a:t>
            </a:r>
            <a:r>
              <a:rPr lang="be-BY" dirty="0">
                <a:solidFill>
                  <a:schemeClr val="bg1"/>
                </a:solidFill>
              </a:rPr>
              <a:t>специального образования;</a:t>
            </a:r>
          </a:p>
          <a:p>
            <a:pPr>
              <a:buFont typeface="Wingdings" pitchFamily="2" charset="2"/>
              <a:buChar char="v"/>
            </a:pPr>
            <a:r>
              <a:rPr lang="be-BY" dirty="0" smtClean="0">
                <a:solidFill>
                  <a:schemeClr val="bg1"/>
                </a:solidFill>
              </a:rPr>
              <a:t> </a:t>
            </a:r>
            <a:r>
              <a:rPr lang="be-BY" dirty="0">
                <a:solidFill>
                  <a:schemeClr val="bg1"/>
                </a:solidFill>
              </a:rPr>
              <a:t>иные учреждения образования, реализующие образовательные программы специального образования;</a:t>
            </a:r>
          </a:p>
          <a:p>
            <a:pPr>
              <a:buFont typeface="Wingdings" pitchFamily="2" charset="2"/>
              <a:buChar char="v"/>
            </a:pPr>
            <a:r>
              <a:rPr lang="be-BY" dirty="0" smtClean="0">
                <a:solidFill>
                  <a:schemeClr val="bg1"/>
                </a:solidFill>
              </a:rPr>
              <a:t>иные </a:t>
            </a:r>
            <a:r>
              <a:rPr lang="be-BY" dirty="0">
                <a:solidFill>
                  <a:schemeClr val="bg1"/>
                </a:solidFill>
              </a:rPr>
              <a:t>организации, которым в соответствии с законодательством предоставлено право осуществлять образовательную деятельность, реализующие образовательные программы специального образования;</a:t>
            </a:r>
          </a:p>
          <a:p>
            <a:pPr>
              <a:buFont typeface="Wingdings" pitchFamily="2" charset="2"/>
              <a:buChar char="v"/>
            </a:pPr>
            <a:r>
              <a:rPr lang="be-BY" dirty="0" smtClean="0">
                <a:solidFill>
                  <a:schemeClr val="bg1"/>
                </a:solidFill>
              </a:rPr>
              <a:t>индивидуальных </a:t>
            </a:r>
            <a:r>
              <a:rPr lang="be-BY" dirty="0">
                <a:solidFill>
                  <a:schemeClr val="bg1"/>
                </a:solidFill>
              </a:rPr>
              <a:t>предпринимателей, которым в соответствии с законодательством предоставлено право осуществлять образовательную деятельность, реализующих образовательные программы специального образования;</a:t>
            </a:r>
          </a:p>
          <a:p>
            <a:pPr>
              <a:buFont typeface="Wingdings" pitchFamily="2" charset="2"/>
              <a:buChar char="v"/>
            </a:pPr>
            <a:r>
              <a:rPr lang="be-BY" dirty="0" smtClean="0">
                <a:solidFill>
                  <a:schemeClr val="bg1"/>
                </a:solidFill>
              </a:rPr>
              <a:t>государственные </a:t>
            </a:r>
            <a:r>
              <a:rPr lang="be-BY" dirty="0">
                <a:solidFill>
                  <a:schemeClr val="bg1"/>
                </a:solidFill>
              </a:rPr>
              <a:t>организации образования, обеспечивающие функционирование системы специального образования;</a:t>
            </a:r>
          </a:p>
        </p:txBody>
      </p:sp>
    </p:spTree>
  </p:cSld>
  <p:clrMapOvr>
    <a:masterClrMapping/>
  </p:clrMapOvr>
  <p:transition spd="med">
    <p:pull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467544" y="404664"/>
            <a:ext cx="7212616"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260.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Учреждения образования, реализующие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образовательные программы специального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611560" y="2564904"/>
            <a:ext cx="7920880" cy="1754326"/>
          </a:xfrm>
          <a:prstGeom prst="rect">
            <a:avLst/>
          </a:prstGeom>
        </p:spPr>
        <p:txBody>
          <a:bodyPr wrap="square">
            <a:spAutoFit/>
          </a:bodyPr>
          <a:lstStyle/>
          <a:p>
            <a:r>
              <a:rPr lang="be-BY" u="sng" dirty="0">
                <a:solidFill>
                  <a:schemeClr val="bg1"/>
                </a:solidFill>
              </a:rPr>
              <a:t>К учреждениям образования, реализующим образовательные программы специального образования, относятся</a:t>
            </a:r>
            <a:r>
              <a:rPr lang="be-BY" u="sng" dirty="0" smtClean="0">
                <a:solidFill>
                  <a:schemeClr val="bg1"/>
                </a:solidFill>
              </a:rPr>
              <a:t>:</a:t>
            </a:r>
          </a:p>
          <a:p>
            <a:endParaRPr lang="be-BY" dirty="0">
              <a:solidFill>
                <a:schemeClr val="bg1"/>
              </a:solidFill>
            </a:endParaRPr>
          </a:p>
          <a:p>
            <a:r>
              <a:rPr lang="be-BY" dirty="0" smtClean="0">
                <a:solidFill>
                  <a:schemeClr val="bg1"/>
                </a:solidFill>
              </a:rPr>
              <a:t>-учреждения </a:t>
            </a:r>
            <a:r>
              <a:rPr lang="be-BY" dirty="0">
                <a:solidFill>
                  <a:schemeClr val="bg1"/>
                </a:solidFill>
              </a:rPr>
              <a:t>специального образования;</a:t>
            </a:r>
          </a:p>
          <a:p>
            <a:r>
              <a:rPr lang="be-BY" dirty="0" smtClean="0">
                <a:solidFill>
                  <a:schemeClr val="bg1"/>
                </a:solidFill>
              </a:rPr>
              <a:t>-иные </a:t>
            </a:r>
            <a:r>
              <a:rPr lang="be-BY" dirty="0">
                <a:solidFill>
                  <a:schemeClr val="bg1"/>
                </a:solidFill>
              </a:rPr>
              <a:t>учреждения образования, реализующие образовательные программы специального образования.</a:t>
            </a:r>
          </a:p>
        </p:txBody>
      </p:sp>
    </p:spTree>
  </p:cSld>
  <p:clrMapOvr>
    <a:masterClrMapping/>
  </p:clrMapOvr>
  <p:transition spd="med">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67544" y="332656"/>
            <a:ext cx="84969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261.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Учреждения специального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1412776"/>
            <a:ext cx="8280920" cy="2031325"/>
          </a:xfrm>
          <a:prstGeom prst="rect">
            <a:avLst/>
          </a:prstGeom>
        </p:spPr>
        <p:txBody>
          <a:bodyPr wrap="square">
            <a:spAutoFit/>
          </a:bodyPr>
          <a:lstStyle/>
          <a:p>
            <a:r>
              <a:rPr lang="be-BY" dirty="0" smtClean="0">
                <a:solidFill>
                  <a:schemeClr val="bg1"/>
                </a:solidFill>
              </a:rPr>
              <a:t> </a:t>
            </a:r>
            <a:r>
              <a:rPr lang="be-BY" b="1" dirty="0">
                <a:solidFill>
                  <a:schemeClr val="bg1"/>
                </a:solidFill>
              </a:rPr>
              <a:t>Учреждение специального образования </a:t>
            </a:r>
            <a:r>
              <a:rPr lang="be-BY" dirty="0">
                <a:solidFill>
                  <a:schemeClr val="bg1"/>
                </a:solidFill>
              </a:rPr>
              <a:t>– учреждение образования, которое реализует образовательные программы специального образования, программу воспитания и защиты прав и законных интересов детей, находящихся в социально опасном положении, образовательную программу дополнительного образования детей и молодежи, программу воспитания детей, нуждающихся в оздоровлении, образовательную программу профессиональной подготовки рабочих (служащих).</a:t>
            </a:r>
          </a:p>
        </p:txBody>
      </p:sp>
      <p:sp>
        <p:nvSpPr>
          <p:cNvPr id="4" name="Прямоугольник 3"/>
          <p:cNvSpPr/>
          <p:nvPr/>
        </p:nvSpPr>
        <p:spPr>
          <a:xfrm>
            <a:off x="539552" y="3573016"/>
            <a:ext cx="8136904" cy="2308324"/>
          </a:xfrm>
          <a:prstGeom prst="rect">
            <a:avLst/>
          </a:prstGeom>
        </p:spPr>
        <p:txBody>
          <a:bodyPr wrap="square">
            <a:spAutoFit/>
          </a:bodyPr>
          <a:lstStyle/>
          <a:p>
            <a:r>
              <a:rPr lang="be-BY" b="1" dirty="0">
                <a:solidFill>
                  <a:schemeClr val="bg1"/>
                </a:solidFill>
              </a:rPr>
              <a:t>Учреждения специального образования могут быть следующих видов</a:t>
            </a:r>
            <a:r>
              <a:rPr lang="be-BY" b="1" dirty="0" smtClean="0">
                <a:solidFill>
                  <a:schemeClr val="bg1"/>
                </a:solidFill>
              </a:rPr>
              <a:t>:</a:t>
            </a:r>
          </a:p>
          <a:p>
            <a:endParaRPr lang="be-BY" b="1" dirty="0">
              <a:solidFill>
                <a:schemeClr val="bg1"/>
              </a:solidFill>
            </a:endParaRPr>
          </a:p>
          <a:p>
            <a:pPr>
              <a:buFont typeface="Wingdings" pitchFamily="2" charset="2"/>
              <a:buChar char="v"/>
            </a:pPr>
            <a:r>
              <a:rPr lang="be-BY" dirty="0" smtClean="0">
                <a:solidFill>
                  <a:schemeClr val="bg1"/>
                </a:solidFill>
              </a:rPr>
              <a:t>специальное </a:t>
            </a:r>
            <a:r>
              <a:rPr lang="be-BY" dirty="0">
                <a:solidFill>
                  <a:schemeClr val="bg1"/>
                </a:solidFill>
              </a:rPr>
              <a:t>дошкольное учреждение;</a:t>
            </a:r>
          </a:p>
          <a:p>
            <a:pPr>
              <a:buFont typeface="Wingdings" pitchFamily="2" charset="2"/>
              <a:buChar char="v"/>
            </a:pPr>
            <a:r>
              <a:rPr lang="be-BY" dirty="0" smtClean="0">
                <a:solidFill>
                  <a:schemeClr val="bg1"/>
                </a:solidFill>
              </a:rPr>
              <a:t>специальная общеобразовательная школа (специальная                общеобразовательная  школа-интернат</a:t>
            </a:r>
            <a:r>
              <a:rPr lang="be-BY" dirty="0">
                <a:solidFill>
                  <a:schemeClr val="bg1"/>
                </a:solidFill>
              </a:rPr>
              <a:t>);</a:t>
            </a:r>
          </a:p>
          <a:p>
            <a:pPr>
              <a:buFont typeface="Wingdings" pitchFamily="2" charset="2"/>
              <a:buChar char="v"/>
            </a:pPr>
            <a:r>
              <a:rPr lang="be-BY" dirty="0" smtClean="0">
                <a:solidFill>
                  <a:schemeClr val="bg1"/>
                </a:solidFill>
              </a:rPr>
              <a:t>вспомогательная </a:t>
            </a:r>
            <a:r>
              <a:rPr lang="be-BY" dirty="0">
                <a:solidFill>
                  <a:schemeClr val="bg1"/>
                </a:solidFill>
              </a:rPr>
              <a:t>школа (вспомогательная школа-интернат);</a:t>
            </a:r>
          </a:p>
          <a:p>
            <a:pPr>
              <a:buFont typeface="Wingdings" pitchFamily="2" charset="2"/>
              <a:buChar char="v"/>
            </a:pPr>
            <a:r>
              <a:rPr lang="be-BY" dirty="0" smtClean="0">
                <a:solidFill>
                  <a:schemeClr val="bg1"/>
                </a:solidFill>
              </a:rPr>
              <a:t>центр </a:t>
            </a:r>
            <a:r>
              <a:rPr lang="be-BY" dirty="0">
                <a:solidFill>
                  <a:schemeClr val="bg1"/>
                </a:solidFill>
              </a:rPr>
              <a:t>коррекционно-развивающего обучения и реабилитации;</a:t>
            </a:r>
          </a:p>
          <a:p>
            <a:pPr>
              <a:buFont typeface="Wingdings" pitchFamily="2" charset="2"/>
              <a:buChar char="v"/>
            </a:pPr>
            <a:r>
              <a:rPr lang="be-BY" dirty="0" smtClean="0">
                <a:solidFill>
                  <a:schemeClr val="bg1"/>
                </a:solidFill>
              </a:rPr>
              <a:t>иное </a:t>
            </a:r>
            <a:r>
              <a:rPr lang="be-BY" dirty="0">
                <a:solidFill>
                  <a:schemeClr val="bg1"/>
                </a:solidFill>
              </a:rPr>
              <a:t>учреждение специального образования.</a:t>
            </a:r>
          </a:p>
        </p:txBody>
      </p:sp>
    </p:spTree>
  </p:cSld>
  <p:clrMapOvr>
    <a:masterClrMapping/>
  </p:clrMapOvr>
  <p:transition spd="med">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352928" cy="4139595"/>
          </a:xfrm>
          <a:prstGeom prst="rect">
            <a:avLst/>
          </a:prstGeom>
        </p:spPr>
        <p:txBody>
          <a:bodyPr wrap="square">
            <a:spAutoFit/>
          </a:bodyPr>
          <a:lstStyle/>
          <a:p>
            <a:r>
              <a:rPr lang="be-BY" b="1" dirty="0">
                <a:solidFill>
                  <a:schemeClr val="bg1"/>
                </a:solidFill>
              </a:rPr>
              <a:t>В зависимости от физических и (или) психических нарушений создаются учреждения специального образования для лиц</a:t>
            </a:r>
            <a:r>
              <a:rPr lang="be-BY" b="1" dirty="0" smtClean="0">
                <a:solidFill>
                  <a:schemeClr val="bg1"/>
                </a:solidFill>
              </a:rPr>
              <a:t>:</a:t>
            </a:r>
          </a:p>
          <a:p>
            <a:endParaRPr lang="be-BY" b="1" dirty="0">
              <a:solidFill>
                <a:schemeClr val="bg1"/>
              </a:solidFill>
            </a:endParaRPr>
          </a:p>
          <a:p>
            <a:pPr>
              <a:spcBef>
                <a:spcPts val="600"/>
              </a:spcBef>
              <a:spcAft>
                <a:spcPts val="600"/>
              </a:spcAft>
              <a:buFont typeface="Wingdings" pitchFamily="2" charset="2"/>
              <a:buChar char="v"/>
            </a:pPr>
            <a:r>
              <a:rPr lang="be-BY" dirty="0" smtClean="0">
                <a:solidFill>
                  <a:schemeClr val="bg1"/>
                </a:solidFill>
              </a:rPr>
              <a:t>с </a:t>
            </a:r>
            <a:r>
              <a:rPr lang="be-BY" dirty="0">
                <a:solidFill>
                  <a:schemeClr val="bg1"/>
                </a:solidFill>
              </a:rPr>
              <a:t>интеллектуальной недостаточностью;</a:t>
            </a:r>
          </a:p>
          <a:p>
            <a:pPr>
              <a:spcBef>
                <a:spcPts val="600"/>
              </a:spcBef>
              <a:spcAft>
                <a:spcPts val="600"/>
              </a:spcAft>
              <a:buFont typeface="Wingdings" pitchFamily="2" charset="2"/>
              <a:buChar char="v"/>
            </a:pPr>
            <a:r>
              <a:rPr lang="be-BY" dirty="0" smtClean="0">
                <a:solidFill>
                  <a:schemeClr val="bg1"/>
                </a:solidFill>
              </a:rPr>
              <a:t>с </a:t>
            </a:r>
            <a:r>
              <a:rPr lang="be-BY" dirty="0">
                <a:solidFill>
                  <a:schemeClr val="bg1"/>
                </a:solidFill>
              </a:rPr>
              <a:t>тяжелыми нарушениями речи;</a:t>
            </a:r>
          </a:p>
          <a:p>
            <a:pPr>
              <a:spcBef>
                <a:spcPts val="600"/>
              </a:spcBef>
              <a:spcAft>
                <a:spcPts val="600"/>
              </a:spcAft>
              <a:buFont typeface="Wingdings" pitchFamily="2" charset="2"/>
              <a:buChar char="v"/>
            </a:pPr>
            <a:r>
              <a:rPr lang="be-BY" dirty="0" smtClean="0">
                <a:solidFill>
                  <a:schemeClr val="bg1"/>
                </a:solidFill>
              </a:rPr>
              <a:t> </a:t>
            </a:r>
            <a:r>
              <a:rPr lang="be-BY" dirty="0">
                <a:solidFill>
                  <a:schemeClr val="bg1"/>
                </a:solidFill>
              </a:rPr>
              <a:t>с нарушением слуха;</a:t>
            </a:r>
          </a:p>
          <a:p>
            <a:pPr>
              <a:spcBef>
                <a:spcPts val="600"/>
              </a:spcBef>
              <a:spcAft>
                <a:spcPts val="600"/>
              </a:spcAft>
              <a:buFont typeface="Wingdings" pitchFamily="2" charset="2"/>
              <a:buChar char="v"/>
            </a:pPr>
            <a:r>
              <a:rPr lang="be-BY" dirty="0" smtClean="0">
                <a:solidFill>
                  <a:schemeClr val="bg1"/>
                </a:solidFill>
              </a:rPr>
              <a:t>с </a:t>
            </a:r>
            <a:r>
              <a:rPr lang="be-BY" dirty="0">
                <a:solidFill>
                  <a:schemeClr val="bg1"/>
                </a:solidFill>
              </a:rPr>
              <a:t>нарушениями зрения;</a:t>
            </a:r>
          </a:p>
          <a:p>
            <a:pPr>
              <a:spcBef>
                <a:spcPts val="600"/>
              </a:spcBef>
              <a:spcAft>
                <a:spcPts val="600"/>
              </a:spcAft>
              <a:buFont typeface="Wingdings" pitchFamily="2" charset="2"/>
              <a:buChar char="v"/>
            </a:pPr>
            <a:r>
              <a:rPr lang="be-BY" dirty="0" smtClean="0">
                <a:solidFill>
                  <a:schemeClr val="bg1"/>
                </a:solidFill>
              </a:rPr>
              <a:t>с </a:t>
            </a:r>
            <a:r>
              <a:rPr lang="be-BY" dirty="0">
                <a:solidFill>
                  <a:schemeClr val="bg1"/>
                </a:solidFill>
              </a:rPr>
              <a:t>нарушениями психического развития (трудностями в обучении);</a:t>
            </a:r>
          </a:p>
          <a:p>
            <a:pPr>
              <a:spcBef>
                <a:spcPts val="600"/>
              </a:spcBef>
              <a:spcAft>
                <a:spcPts val="600"/>
              </a:spcAft>
              <a:buFont typeface="Wingdings" pitchFamily="2" charset="2"/>
              <a:buChar char="v"/>
            </a:pPr>
            <a:r>
              <a:rPr lang="be-BY" dirty="0" smtClean="0">
                <a:solidFill>
                  <a:schemeClr val="bg1"/>
                </a:solidFill>
              </a:rPr>
              <a:t>с </a:t>
            </a:r>
            <a:r>
              <a:rPr lang="be-BY" dirty="0">
                <a:solidFill>
                  <a:schemeClr val="bg1"/>
                </a:solidFill>
              </a:rPr>
              <a:t>нарушениями функций опорно-двигательного аппарата;</a:t>
            </a:r>
          </a:p>
          <a:p>
            <a:pPr>
              <a:spcBef>
                <a:spcPts val="600"/>
              </a:spcBef>
              <a:spcAft>
                <a:spcPts val="600"/>
              </a:spcAft>
              <a:buFont typeface="Wingdings" pitchFamily="2" charset="2"/>
              <a:buChar char="v"/>
            </a:pPr>
            <a:r>
              <a:rPr lang="be-BY" dirty="0" smtClean="0">
                <a:solidFill>
                  <a:schemeClr val="bg1"/>
                </a:solidFill>
              </a:rPr>
              <a:t>с </a:t>
            </a:r>
            <a:r>
              <a:rPr lang="be-BY" dirty="0">
                <a:solidFill>
                  <a:schemeClr val="bg1"/>
                </a:solidFill>
              </a:rPr>
              <a:t>тяжелыми и (или) множественными физическими и (или) психическими нарушениями.</a:t>
            </a:r>
          </a:p>
        </p:txBody>
      </p:sp>
    </p:spTree>
  </p:cSld>
  <p:clrMapOvr>
    <a:masterClrMapping/>
  </p:clrMapOvr>
  <p:transition spd="med">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276872"/>
            <a:ext cx="7920880" cy="3693319"/>
          </a:xfrm>
          <a:prstGeom prst="rect">
            <a:avLst/>
          </a:prstGeom>
        </p:spPr>
        <p:txBody>
          <a:bodyPr wrap="square">
            <a:spAutoFit/>
          </a:bodyPr>
          <a:lstStyle/>
          <a:p>
            <a:r>
              <a:rPr lang="be-BY" b="1" dirty="0">
                <a:solidFill>
                  <a:schemeClr val="bg1">
                    <a:lumMod val="95000"/>
                    <a:lumOff val="5000"/>
                  </a:schemeClr>
                </a:solidFill>
              </a:rPr>
              <a:t>Ц</a:t>
            </a:r>
            <a:r>
              <a:rPr lang="be-BY" b="1" dirty="0" smtClean="0">
                <a:solidFill>
                  <a:schemeClr val="bg1">
                    <a:lumMod val="95000"/>
                    <a:lumOff val="5000"/>
                  </a:schemeClr>
                </a:solidFill>
              </a:rPr>
              <a:t>елевая </a:t>
            </a:r>
            <a:r>
              <a:rPr lang="be-BY" b="1" dirty="0">
                <a:solidFill>
                  <a:schemeClr val="bg1">
                    <a:lumMod val="95000"/>
                    <a:lumOff val="5000"/>
                  </a:schemeClr>
                </a:solidFill>
              </a:rPr>
              <a:t>подготовка специалистов, рабочих, служащих </a:t>
            </a:r>
            <a:r>
              <a:rPr lang="be-BY" dirty="0">
                <a:solidFill>
                  <a:schemeClr val="bg1">
                    <a:lumMod val="95000"/>
                    <a:lumOff val="5000"/>
                  </a:schemeClr>
                </a:solidFill>
              </a:rPr>
              <a:t>– подготовка специалистов с высшим образованием, специалистов со средним специальным образованием, рабочих со средним специальным образованием, рабочих с профессионально-техническим образованием, служащих с профессионально-техническим образованием за счет средств республиканского и (или) местных бюджетов для организаций, находящихся в населенных пунктах с численностью населения менее 20 тысяч человек, в населенных пунктах, расположенных на территории радиоактивного загрязнения, либо в сельских населенных пунктах, а также подготовка рабочих с профессионально-техническим образованием, служащих с профессионально-техническим образованием за счет средств республиканского и (или) местных бюджетов и для организаций, расположенных в иных населенных пунктах.</a:t>
            </a:r>
          </a:p>
        </p:txBody>
      </p:sp>
      <p:pic>
        <p:nvPicPr>
          <p:cNvPr id="3" name="Рисунок 2" descr="C41_17_.jpg"/>
          <p:cNvPicPr>
            <a:picLocks noChangeAspect="1"/>
          </p:cNvPicPr>
          <p:nvPr/>
        </p:nvPicPr>
        <p:blipFill>
          <a:blip r:embed="rId2" cstate="print"/>
          <a:stretch>
            <a:fillRect/>
          </a:stretch>
        </p:blipFill>
        <p:spPr>
          <a:xfrm>
            <a:off x="5076056" y="332656"/>
            <a:ext cx="3312368" cy="1928045"/>
          </a:xfrm>
          <a:prstGeom prst="rect">
            <a:avLst/>
          </a:prstGeom>
        </p:spPr>
      </p:pic>
    </p:spTree>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67544" y="332656"/>
            <a:ext cx="741682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5.</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Субъекты и объекты образовательных отношений</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539552" y="4509120"/>
            <a:ext cx="82089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1" i="0" u="none" strike="noStrike" cap="none" normalizeH="0" baseline="0" dirty="0" smtClean="0">
                <a:ln>
                  <a:noFill/>
                </a:ln>
                <a:solidFill>
                  <a:schemeClr val="bg1">
                    <a:lumMod val="95000"/>
                    <a:lumOff val="5000"/>
                  </a:schemeClr>
                </a:solidFill>
                <a:effectLst/>
                <a:ea typeface="Calibri" pitchFamily="34" charset="0"/>
                <a:cs typeface="Times New Roman" pitchFamily="18" charset="0"/>
              </a:rPr>
              <a:t>Объектами образовательных отношений </a:t>
            </a:r>
            <a:r>
              <a:rPr kumimoji="0" lang="be-BY" b="0" i="0" u="none" strike="noStrike" cap="none" normalizeH="0" baseline="0" dirty="0" smtClean="0">
                <a:ln>
                  <a:noFill/>
                </a:ln>
                <a:solidFill>
                  <a:schemeClr val="bg1">
                    <a:lumMod val="95000"/>
                    <a:lumOff val="5000"/>
                  </a:schemeClr>
                </a:solidFill>
                <a:effectLst/>
                <a:ea typeface="Calibri" pitchFamily="34" charset="0"/>
                <a:cs typeface="Times New Roman" pitchFamily="18" charset="0"/>
              </a:rPr>
              <a:t>являются знания, умения,       навыки, свойства и качества личности обучающихся.</a:t>
            </a:r>
            <a:endParaRPr kumimoji="0" lang="be-BY" b="0" i="0" u="none" strike="noStrike" cap="none" normalizeH="0" baseline="0" dirty="0" smtClean="0">
              <a:ln>
                <a:noFill/>
              </a:ln>
              <a:solidFill>
                <a:schemeClr val="bg1">
                  <a:lumMod val="95000"/>
                  <a:lumOff val="5000"/>
                </a:schemeClr>
              </a:solidFill>
              <a:effectLst/>
              <a:cs typeface="Arial" pitchFamily="34" charset="0"/>
            </a:endParaRPr>
          </a:p>
        </p:txBody>
      </p:sp>
      <p:sp>
        <p:nvSpPr>
          <p:cNvPr id="5" name="Прямоугольник 4"/>
          <p:cNvSpPr/>
          <p:nvPr/>
        </p:nvSpPr>
        <p:spPr>
          <a:xfrm>
            <a:off x="611560" y="2060848"/>
            <a:ext cx="7992888" cy="2031325"/>
          </a:xfrm>
          <a:prstGeom prst="rect">
            <a:avLst/>
          </a:prstGeom>
        </p:spPr>
        <p:txBody>
          <a:bodyPr wrap="square">
            <a:spAutoFit/>
          </a:bodyPr>
          <a:lstStyle/>
          <a:p>
            <a:r>
              <a:rPr lang="be-BY" b="1" dirty="0">
                <a:solidFill>
                  <a:schemeClr val="bg1">
                    <a:lumMod val="95000"/>
                    <a:lumOff val="5000"/>
                  </a:schemeClr>
                </a:solidFill>
              </a:rPr>
              <a:t>Субъектами образовательных отношений </a:t>
            </a:r>
            <a:r>
              <a:rPr lang="be-BY" b="1" dirty="0" smtClean="0">
                <a:solidFill>
                  <a:schemeClr val="bg1">
                    <a:lumMod val="95000"/>
                    <a:lumOff val="5000"/>
                  </a:schemeClr>
                </a:solidFill>
              </a:rPr>
              <a:t> </a:t>
            </a:r>
            <a:r>
              <a:rPr lang="be-BY" dirty="0" smtClean="0">
                <a:solidFill>
                  <a:schemeClr val="bg1">
                    <a:lumMod val="95000"/>
                    <a:lumOff val="5000"/>
                  </a:schemeClr>
                </a:solidFill>
              </a:rPr>
              <a:t>являются </a:t>
            </a:r>
            <a:r>
              <a:rPr lang="be-BY" dirty="0">
                <a:solidFill>
                  <a:schemeClr val="bg1">
                    <a:lumMod val="95000"/>
                    <a:lumOff val="5000"/>
                  </a:schemeClr>
                </a:solidFill>
              </a:rPr>
              <a:t>обучающиеся, законные представители несовершеннолетних обучающихся, педагогические работники, учреждения образования, организации, реализующие образовательные программы послевузовского образования, а также иные организации, индивидуальные предприниматели, которым в соответствии с законодательством предоставлено право осуществлять образовательную деятельность.</a:t>
            </a:r>
          </a:p>
        </p:txBody>
      </p:sp>
    </p:spTree>
  </p:cSld>
  <p:clrMapOvr>
    <a:masterClrMapping/>
  </p:clrMapOvr>
  <p:transition spd="med">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11560" y="332656"/>
            <a:ext cx="85324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ea typeface="Calibri" pitchFamily="34" charset="0"/>
                <a:cs typeface="Times New Roman" pitchFamily="18" charset="0"/>
              </a:rPr>
              <a:t>Статья 6. </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ea typeface="Calibri" pitchFamily="34" charset="0"/>
                <a:cs typeface="Times New Roman" pitchFamily="18" charset="0"/>
              </a:rPr>
              <a:t>Законодательство об образовании</a:t>
            </a:r>
            <a:endParaRPr kumimoji="0" lang="be-BY" sz="2800" b="0" i="0" u="none" strike="noStrike" cap="none" normalizeH="0" baseline="0" dirty="0" smtClean="0">
              <a:ln>
                <a:noFill/>
              </a:ln>
              <a:solidFill>
                <a:schemeClr val="tx1"/>
              </a:solidFill>
              <a:effectLst/>
              <a:cs typeface="Arial" pitchFamily="34" charset="0"/>
            </a:endParaRPr>
          </a:p>
        </p:txBody>
      </p:sp>
      <p:sp>
        <p:nvSpPr>
          <p:cNvPr id="3" name="Прямоугольник 2"/>
          <p:cNvSpPr/>
          <p:nvPr/>
        </p:nvSpPr>
        <p:spPr>
          <a:xfrm>
            <a:off x="683568" y="1556792"/>
            <a:ext cx="7848872" cy="1200329"/>
          </a:xfrm>
          <a:prstGeom prst="rect">
            <a:avLst/>
          </a:prstGeom>
        </p:spPr>
        <p:txBody>
          <a:bodyPr wrap="square">
            <a:spAutoFit/>
          </a:bodyPr>
          <a:lstStyle/>
          <a:p>
            <a:r>
              <a:rPr lang="be-BY" b="1" dirty="0">
                <a:solidFill>
                  <a:schemeClr val="bg1">
                    <a:lumMod val="95000"/>
                    <a:lumOff val="5000"/>
                  </a:schemeClr>
                </a:solidFill>
              </a:rPr>
              <a:t>Законодательство об образовании </a:t>
            </a:r>
            <a:r>
              <a:rPr lang="be-BY" dirty="0">
                <a:solidFill>
                  <a:schemeClr val="bg1">
                    <a:lumMod val="95000"/>
                    <a:lumOff val="5000"/>
                  </a:schemeClr>
                </a:solidFill>
              </a:rPr>
              <a:t>– система нормативных правовых актов, регулирующих общественные отношения в сфере образования, которая включает в себя Конституцию Республики Беларусь, настоящий Кодекс, иные акты законодательства.</a:t>
            </a:r>
          </a:p>
        </p:txBody>
      </p:sp>
      <p:sp>
        <p:nvSpPr>
          <p:cNvPr id="20482" name="Rectangle 2"/>
          <p:cNvSpPr>
            <a:spLocks noChangeArrowheads="1"/>
          </p:cNvSpPr>
          <p:nvPr/>
        </p:nvSpPr>
        <p:spPr bwMode="auto">
          <a:xfrm>
            <a:off x="755576" y="3140968"/>
            <a:ext cx="74888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b="0" i="0" u="none" strike="noStrike" cap="none" normalizeH="0" baseline="0" dirty="0" smtClean="0">
                <a:ln>
                  <a:noFill/>
                </a:ln>
                <a:solidFill>
                  <a:schemeClr val="bg1">
                    <a:lumMod val="95000"/>
                    <a:lumOff val="5000"/>
                  </a:schemeClr>
                </a:solidFill>
                <a:effectLst/>
                <a:ea typeface="Calibri" pitchFamily="34" charset="0"/>
                <a:cs typeface="Times New Roman" pitchFamily="18" charset="0"/>
              </a:rPr>
              <a:t>Если международным договором Республики Беларусь установлены иные правила, чем те, которые содержатся в настоящем Кодексе, то применяются правила международного договора.</a:t>
            </a:r>
            <a:endParaRPr kumimoji="0" lang="be-BY" b="0" i="0" u="none" strike="noStrike" cap="none" normalizeH="0" baseline="0" dirty="0" smtClean="0">
              <a:ln>
                <a:noFill/>
              </a:ln>
              <a:solidFill>
                <a:schemeClr val="bg1">
                  <a:lumMod val="95000"/>
                  <a:lumOff val="5000"/>
                </a:schemeClr>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67544" y="0"/>
            <a:ext cx="583264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Статья 11.</a:t>
            </a:r>
          </a:p>
          <a:p>
            <a:pPr marL="0" marR="0" lvl="0" indent="0" algn="l" defTabSz="914400" rtl="0" eaLnBrk="1" fontAlgn="base" latinLnBrk="0" hangingPunct="1">
              <a:lnSpc>
                <a:spcPct val="100000"/>
              </a:lnSpc>
              <a:spcBef>
                <a:spcPct val="0"/>
              </a:spcBef>
              <a:spcAft>
                <a:spcPct val="0"/>
              </a:spcAft>
              <a:buClrTx/>
              <a:buSzTx/>
              <a:buFontTx/>
              <a:buNone/>
              <a:tabLst/>
            </a:pPr>
            <a:r>
              <a:rPr kumimoji="0" lang="be-BY" sz="2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Система образования</a:t>
            </a:r>
            <a:endParaRPr kumimoji="0" lang="be-BY"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467544" y="908720"/>
            <a:ext cx="8352928" cy="646331"/>
          </a:xfrm>
          <a:prstGeom prst="rect">
            <a:avLst/>
          </a:prstGeom>
        </p:spPr>
        <p:txBody>
          <a:bodyPr wrap="square">
            <a:spAutoFit/>
          </a:bodyPr>
          <a:lstStyle/>
          <a:p>
            <a:r>
              <a:rPr lang="be-BY" b="1" dirty="0">
                <a:solidFill>
                  <a:schemeClr val="bg1">
                    <a:lumMod val="95000"/>
                    <a:lumOff val="5000"/>
                  </a:schemeClr>
                </a:solidFill>
              </a:rPr>
              <a:t>Система образования </a:t>
            </a:r>
            <a:r>
              <a:rPr lang="be-BY" dirty="0">
                <a:solidFill>
                  <a:schemeClr val="bg1">
                    <a:lumMod val="95000"/>
                    <a:lumOff val="5000"/>
                  </a:schemeClr>
                </a:solidFill>
              </a:rPr>
              <a:t>– совокупность взаимодействующих компонентов, направленных на достижение целей образования.</a:t>
            </a:r>
          </a:p>
        </p:txBody>
      </p:sp>
      <p:sp>
        <p:nvSpPr>
          <p:cNvPr id="4" name="Прямоугольник 3"/>
          <p:cNvSpPr/>
          <p:nvPr/>
        </p:nvSpPr>
        <p:spPr>
          <a:xfrm>
            <a:off x="395536" y="2348880"/>
            <a:ext cx="7704856" cy="369332"/>
          </a:xfrm>
          <a:prstGeom prst="rect">
            <a:avLst/>
          </a:prstGeom>
        </p:spPr>
        <p:txBody>
          <a:bodyPr wrap="square">
            <a:spAutoFit/>
          </a:bodyPr>
          <a:lstStyle/>
          <a:p>
            <a:r>
              <a:rPr lang="be-BY" dirty="0" smtClean="0"/>
              <a:t> </a:t>
            </a:r>
            <a:r>
              <a:rPr lang="be-BY" b="1" dirty="0">
                <a:solidFill>
                  <a:schemeClr val="bg1">
                    <a:lumMod val="95000"/>
                    <a:lumOff val="5000"/>
                  </a:schemeClr>
                </a:solidFill>
              </a:rPr>
              <a:t>Компонентами системы образования являются:</a:t>
            </a:r>
          </a:p>
        </p:txBody>
      </p:sp>
      <p:sp>
        <p:nvSpPr>
          <p:cNvPr id="5" name="Прямоугольник 4"/>
          <p:cNvSpPr/>
          <p:nvPr/>
        </p:nvSpPr>
        <p:spPr>
          <a:xfrm>
            <a:off x="539552" y="2636912"/>
            <a:ext cx="8604448" cy="646331"/>
          </a:xfrm>
          <a:prstGeom prst="rect">
            <a:avLst/>
          </a:prstGeom>
        </p:spPr>
        <p:txBody>
          <a:bodyPr wrap="square">
            <a:spAutoFit/>
          </a:bodyPr>
          <a:lstStyle/>
          <a:p>
            <a:r>
              <a:rPr lang="be-BY" dirty="0" smtClean="0">
                <a:solidFill>
                  <a:schemeClr val="bg1">
                    <a:lumMod val="95000"/>
                    <a:lumOff val="5000"/>
                  </a:schemeClr>
                </a:solidFill>
              </a:rPr>
              <a:t>-участники </a:t>
            </a:r>
            <a:r>
              <a:rPr lang="be-BY" dirty="0">
                <a:solidFill>
                  <a:schemeClr val="bg1">
                    <a:lumMod val="95000"/>
                    <a:lumOff val="5000"/>
                  </a:schemeClr>
                </a:solidFill>
              </a:rPr>
              <a:t>образовательного процесса при реализации образовательных </a:t>
            </a:r>
            <a:r>
              <a:rPr lang="be-BY" dirty="0" smtClean="0">
                <a:solidFill>
                  <a:schemeClr val="bg1">
                    <a:lumMod val="95000"/>
                    <a:lumOff val="5000"/>
                  </a:schemeClr>
                </a:solidFill>
              </a:rPr>
              <a:t>программ;</a:t>
            </a:r>
            <a:endParaRPr lang="be-BY" dirty="0">
              <a:solidFill>
                <a:schemeClr val="bg1">
                  <a:lumMod val="95000"/>
                  <a:lumOff val="5000"/>
                </a:schemeClr>
              </a:solidFill>
            </a:endParaRPr>
          </a:p>
        </p:txBody>
      </p:sp>
      <p:sp>
        <p:nvSpPr>
          <p:cNvPr id="6" name="Прямоугольник 5"/>
          <p:cNvSpPr/>
          <p:nvPr/>
        </p:nvSpPr>
        <p:spPr>
          <a:xfrm>
            <a:off x="467544" y="3212976"/>
            <a:ext cx="8424936" cy="2585323"/>
          </a:xfrm>
          <a:prstGeom prst="rect">
            <a:avLst/>
          </a:prstGeom>
        </p:spPr>
        <p:txBody>
          <a:bodyPr wrap="square">
            <a:spAutoFit/>
          </a:bodyPr>
          <a:lstStyle/>
          <a:p>
            <a:r>
              <a:rPr lang="be-BY" dirty="0">
                <a:solidFill>
                  <a:schemeClr val="bg1">
                    <a:lumMod val="95000"/>
                    <a:lumOff val="5000"/>
                  </a:schemeClr>
                </a:solidFill>
              </a:rPr>
              <a:t>-</a:t>
            </a:r>
            <a:r>
              <a:rPr lang="be-BY" dirty="0" smtClean="0">
                <a:solidFill>
                  <a:schemeClr val="bg1">
                    <a:lumMod val="95000"/>
                    <a:lumOff val="5000"/>
                  </a:schemeClr>
                </a:solidFill>
              </a:rPr>
              <a:t>образовательные </a:t>
            </a:r>
            <a:r>
              <a:rPr lang="be-BY" dirty="0">
                <a:solidFill>
                  <a:schemeClr val="bg1">
                    <a:lumMod val="95000"/>
                    <a:lumOff val="5000"/>
                  </a:schemeClr>
                </a:solidFill>
              </a:rPr>
              <a:t>программы;</a:t>
            </a:r>
          </a:p>
          <a:p>
            <a:r>
              <a:rPr lang="be-BY" dirty="0" smtClean="0">
                <a:solidFill>
                  <a:schemeClr val="bg1">
                    <a:lumMod val="95000"/>
                    <a:lumOff val="5000"/>
                  </a:schemeClr>
                </a:solidFill>
              </a:rPr>
              <a:t>-учреждения </a:t>
            </a:r>
            <a:r>
              <a:rPr lang="be-BY" dirty="0">
                <a:solidFill>
                  <a:schemeClr val="bg1">
                    <a:lumMod val="95000"/>
                    <a:lumOff val="5000"/>
                  </a:schemeClr>
                </a:solidFill>
              </a:rPr>
              <a:t>образования;</a:t>
            </a:r>
          </a:p>
          <a:p>
            <a:r>
              <a:rPr lang="be-BY" dirty="0" smtClean="0">
                <a:solidFill>
                  <a:schemeClr val="bg1">
                    <a:lumMod val="95000"/>
                    <a:lumOff val="5000"/>
                  </a:schemeClr>
                </a:solidFill>
              </a:rPr>
              <a:t>-организации</a:t>
            </a:r>
            <a:r>
              <a:rPr lang="be-BY" dirty="0">
                <a:solidFill>
                  <a:schemeClr val="bg1">
                    <a:lumMod val="95000"/>
                    <a:lumOff val="5000"/>
                  </a:schemeClr>
                </a:solidFill>
              </a:rPr>
              <a:t>, реализующие образовательные программы послевузовского образования;</a:t>
            </a:r>
          </a:p>
          <a:p>
            <a:r>
              <a:rPr lang="be-BY" dirty="0" smtClean="0">
                <a:solidFill>
                  <a:schemeClr val="bg1">
                    <a:lumMod val="95000"/>
                    <a:lumOff val="5000"/>
                  </a:schemeClr>
                </a:solidFill>
              </a:rPr>
              <a:t>-иные </a:t>
            </a:r>
            <a:r>
              <a:rPr lang="be-BY" dirty="0">
                <a:solidFill>
                  <a:schemeClr val="bg1">
                    <a:lumMod val="95000"/>
                    <a:lumOff val="5000"/>
                  </a:schemeClr>
                </a:solidFill>
              </a:rPr>
              <a:t>организации, которым в соответствии с законодательством предоставлено право осуществлять образовательную деятельность;</a:t>
            </a:r>
          </a:p>
          <a:p>
            <a:r>
              <a:rPr lang="be-BY" dirty="0" smtClean="0">
                <a:solidFill>
                  <a:schemeClr val="bg1">
                    <a:lumMod val="95000"/>
                    <a:lumOff val="5000"/>
                  </a:schemeClr>
                </a:solidFill>
              </a:rPr>
              <a:t>-индивидуальные </a:t>
            </a:r>
            <a:r>
              <a:rPr lang="be-BY" dirty="0">
                <a:solidFill>
                  <a:schemeClr val="bg1">
                    <a:lumMod val="95000"/>
                    <a:lumOff val="5000"/>
                  </a:schemeClr>
                </a:solidFill>
              </a:rPr>
              <a:t>предприниматели, которым в соответствии с законодательством предоставлено право осуществлять образовательную деятельность;</a:t>
            </a:r>
          </a:p>
        </p:txBody>
      </p:sp>
      <p:sp>
        <p:nvSpPr>
          <p:cNvPr id="7" name="Прямоугольник 6"/>
          <p:cNvSpPr/>
          <p:nvPr/>
        </p:nvSpPr>
        <p:spPr>
          <a:xfrm>
            <a:off x="395536" y="5657671"/>
            <a:ext cx="7776864" cy="1200329"/>
          </a:xfrm>
          <a:prstGeom prst="rect">
            <a:avLst/>
          </a:prstGeom>
        </p:spPr>
        <p:txBody>
          <a:bodyPr wrap="square">
            <a:spAutoFit/>
          </a:bodyPr>
          <a:lstStyle/>
          <a:p>
            <a:r>
              <a:rPr lang="be-BY" dirty="0" smtClean="0">
                <a:solidFill>
                  <a:schemeClr val="bg1">
                    <a:lumMod val="95000"/>
                    <a:lumOff val="5000"/>
                  </a:schemeClr>
                </a:solidFill>
              </a:rPr>
              <a:t>-организации</a:t>
            </a:r>
            <a:r>
              <a:rPr lang="be-BY" dirty="0">
                <a:solidFill>
                  <a:schemeClr val="bg1">
                    <a:lumMod val="95000"/>
                    <a:lumOff val="5000"/>
                  </a:schemeClr>
                </a:solidFill>
              </a:rPr>
              <a:t>, обеспечивающие проведение практических занятий, прохождение практики или производственного обучения обучающимися</a:t>
            </a:r>
            <a:r>
              <a:rPr lang="be-BY" dirty="0" smtClean="0">
                <a:solidFill>
                  <a:schemeClr val="bg1">
                    <a:lumMod val="95000"/>
                    <a:lumOff val="5000"/>
                  </a:schemeClr>
                </a:solidFill>
              </a:rPr>
              <a:t>;</a:t>
            </a:r>
          </a:p>
          <a:p>
            <a:r>
              <a:rPr lang="ru-RU" dirty="0" smtClean="0">
                <a:solidFill>
                  <a:schemeClr val="bg1">
                    <a:lumMod val="95000"/>
                    <a:lumOff val="5000"/>
                  </a:schemeClr>
                </a:solidFill>
              </a:rPr>
              <a:t>-и другие;</a:t>
            </a:r>
            <a:endParaRPr lang="be-BY" dirty="0">
              <a:solidFill>
                <a:schemeClr val="bg1">
                  <a:lumMod val="95000"/>
                  <a:lumOff val="5000"/>
                </a:schemeClr>
              </a:solidFill>
            </a:endParaRPr>
          </a:p>
        </p:txBody>
      </p:sp>
      <p:sp>
        <p:nvSpPr>
          <p:cNvPr id="47105" name="Rectangle 1"/>
          <p:cNvSpPr>
            <a:spLocks noChangeArrowheads="1"/>
          </p:cNvSpPr>
          <p:nvPr/>
        </p:nvSpPr>
        <p:spPr bwMode="auto">
          <a:xfrm>
            <a:off x="467544" y="1484784"/>
            <a:ext cx="81369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solidFill>
                <a:effectLst/>
                <a:ea typeface="Calibri" pitchFamily="34" charset="0"/>
                <a:cs typeface="Times New Roman" pitchFamily="18" charset="0"/>
              </a:rPr>
              <a:t>Целями образования </a:t>
            </a:r>
            <a:r>
              <a:rPr kumimoji="0" lang="ru-RU" b="0" i="0" u="none" strike="noStrike" cap="none" normalizeH="0" baseline="0" dirty="0" smtClean="0">
                <a:ln>
                  <a:noFill/>
                </a:ln>
                <a:solidFill>
                  <a:schemeClr val="bg1"/>
                </a:solidFill>
                <a:effectLst/>
                <a:ea typeface="Calibri" pitchFamily="34" charset="0"/>
                <a:cs typeface="Times New Roman" pitchFamily="18" charset="0"/>
              </a:rPr>
              <a:t>являются формирование знаний, умений, навыков и интеллектуальное, нравственное, творческое и физическое развитие личности обучающегося.</a:t>
            </a:r>
            <a:endParaRPr kumimoji="0" lang="ru-RU" b="0" i="0" u="none" strike="noStrike" cap="none" normalizeH="0" baseline="0" dirty="0" smtClean="0">
              <a:ln>
                <a:noFill/>
              </a:ln>
              <a:solidFill>
                <a:schemeClr val="bg1"/>
              </a:solidFill>
              <a:effectLst/>
              <a:cs typeface="Arial" pitchFamily="34" charset="0"/>
            </a:endParaRPr>
          </a:p>
        </p:txBody>
      </p:sp>
    </p:spTree>
  </p:cSld>
  <p:clrMapOvr>
    <a:masterClrMapping/>
  </p:clrMapOvr>
  <p:transition spd="med">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61A7734-F90C-4586-A4CE-15803562231D}"/>
</file>

<file path=customXml/itemProps2.xml><?xml version="1.0" encoding="utf-8"?>
<ds:datastoreItem xmlns:ds="http://schemas.openxmlformats.org/officeDocument/2006/customXml" ds:itemID="{3C1227DB-7A83-4D2B-9110-38BC341AE8F1}"/>
</file>

<file path=customXml/itemProps3.xml><?xml version="1.0" encoding="utf-8"?>
<ds:datastoreItem xmlns:ds="http://schemas.openxmlformats.org/officeDocument/2006/customXml" ds:itemID="{2EAE5056-6554-4577-A879-B79E52B8813E}"/>
</file>

<file path=docProps/app.xml><?xml version="1.0" encoding="utf-8"?>
<Properties xmlns="http://schemas.openxmlformats.org/officeDocument/2006/extended-properties" xmlns:vt="http://schemas.openxmlformats.org/officeDocument/2006/docPropsVTypes">
  <Template>Opulent</Template>
  <TotalTime>1039</TotalTime>
  <Words>5018</Words>
  <Application>Microsoft Office PowerPoint</Application>
  <PresentationFormat>Экран (4:3)</PresentationFormat>
  <Paragraphs>406</Paragraphs>
  <Slides>54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Бумажная</vt:lpstr>
      <vt:lpstr>Кодекс Республики Беларусь об образовании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Оля</dc:creator>
  <cp:lastModifiedBy>Оля</cp:lastModifiedBy>
  <cp:revision>115</cp:revision>
  <dcterms:created xsi:type="dcterms:W3CDTF">2012-11-01T13:26:35Z</dcterms:created>
  <dcterms:modified xsi:type="dcterms:W3CDTF">2012-11-05T00:18:52Z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